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2.xml" ContentType="application/inkml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92" r:id="rId3"/>
    <p:sldId id="322" r:id="rId4"/>
    <p:sldId id="312" r:id="rId5"/>
    <p:sldId id="281" r:id="rId6"/>
    <p:sldId id="259" r:id="rId7"/>
    <p:sldId id="280" r:id="rId8"/>
    <p:sldId id="261" r:id="rId9"/>
    <p:sldId id="287" r:id="rId10"/>
    <p:sldId id="330" r:id="rId11"/>
    <p:sldId id="296" r:id="rId12"/>
    <p:sldId id="288" r:id="rId13"/>
    <p:sldId id="303" r:id="rId14"/>
    <p:sldId id="309" r:id="rId15"/>
    <p:sldId id="291" r:id="rId16"/>
    <p:sldId id="272" r:id="rId17"/>
    <p:sldId id="323" r:id="rId18"/>
    <p:sldId id="284" r:id="rId19"/>
    <p:sldId id="324" r:id="rId20"/>
    <p:sldId id="325" r:id="rId21"/>
    <p:sldId id="278" r:id="rId22"/>
    <p:sldId id="326" r:id="rId23"/>
    <p:sldId id="289" r:id="rId24"/>
    <p:sldId id="277" r:id="rId25"/>
    <p:sldId id="304" r:id="rId26"/>
    <p:sldId id="305" r:id="rId27"/>
    <p:sldId id="306" r:id="rId28"/>
    <p:sldId id="314" r:id="rId29"/>
    <p:sldId id="276" r:id="rId30"/>
    <p:sldId id="315" r:id="rId31"/>
    <p:sldId id="329" r:id="rId32"/>
    <p:sldId id="331" r:id="rId33"/>
    <p:sldId id="293" r:id="rId34"/>
    <p:sldId id="262" r:id="rId35"/>
    <p:sldId id="310" r:id="rId36"/>
    <p:sldId id="302" r:id="rId37"/>
    <p:sldId id="275" r:id="rId38"/>
    <p:sldId id="271" r:id="rId39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844D"/>
    <a:srgbClr val="77A96B"/>
    <a:srgbClr val="659959"/>
    <a:srgbClr val="718E3D"/>
    <a:srgbClr val="CC0033"/>
    <a:srgbClr val="8FB34D"/>
    <a:srgbClr val="FFFFFF"/>
    <a:srgbClr val="A5C270"/>
    <a:srgbClr val="AEC87E"/>
    <a:srgbClr val="B6CE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55" autoAdjust="0"/>
    <p:restoredTop sz="74781" autoAdjust="0"/>
  </p:normalViewPr>
  <p:slideViewPr>
    <p:cSldViewPr snapToGrid="0">
      <p:cViewPr varScale="1">
        <p:scale>
          <a:sx n="62" d="100"/>
          <a:sy n="62" d="100"/>
        </p:scale>
        <p:origin x="441" y="2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4" d="100"/>
          <a:sy n="94" d="100"/>
        </p:scale>
        <p:origin x="4003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F3F7F0-B96C-482F-B10B-1D75838D2544}" type="datetimeFigureOut">
              <a:rPr lang="en-GB" smtClean="0"/>
              <a:t>29/04/2018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5C9BE9-DFD6-44C3-A434-F0C3F88A49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22107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5-03T15:00:12.9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18461 11889 288 0,'-7'0'110'0,"7"3"-60"0,0-3-47 15,0 0 21-15,0 0-19 16,0 0-2-16,0 0-42 16,0 0-16-16,7 3-39 15,7 4-16-15,4 2 30 16,3 10 17-16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5-03T14:55:37.6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8C796052-BD74-409B-B429-F394AA1CC653}" emma:medium="tactile" emma:mode="ink">
          <msink:context xmlns:msink="http://schemas.microsoft.com/ink/2010/main" type="writingRegion" rotatedBoundingBox="23241,7204 23245,7204 23245,7229 23241,7229"/>
        </emma:interpretation>
      </emma:emma>
    </inkml:annotationXML>
    <inkml:traceGroup>
      <inkml:annotationXML>
        <emma:emma xmlns:emma="http://www.w3.org/2003/04/emma" version="1.0">
          <emma:interpretation id="{E8DB4B5E-B3F8-48DF-A8A5-58950631BFD0}" emma:medium="tactile" emma:mode="ink">
            <msink:context xmlns:msink="http://schemas.microsoft.com/ink/2010/main" type="paragraph" rotatedBoundingBox="23241,7204 23245,7204 23245,7229 23241,72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735F2C1-7E33-4884-86F2-D5FC9EBFC236}" emma:medium="tactile" emma:mode="ink">
              <msink:context xmlns:msink="http://schemas.microsoft.com/ink/2010/main" type="line" rotatedBoundingBox="23241,7204 23245,7204 23245,7229 23241,7229"/>
            </emma:interpretation>
          </emma:emma>
        </inkml:annotationXML>
        <inkml:traceGroup>
          <inkml:annotationXML>
            <emma:emma xmlns:emma="http://www.w3.org/2003/04/emma" version="1.0">
              <emma:interpretation id="{4E13F672-16D3-412D-94D2-AEE9E1319DE2}" emma:medium="tactile" emma:mode="ink">
                <msink:context xmlns:msink="http://schemas.microsoft.com/ink/2010/main" type="inkWord" rotatedBoundingBox="23241,7204 23245,7204 23245,7229 23241,7229"/>
              </emma:interpretation>
              <emma:one-of disjunction-type="recognition" id="oneOf0">
                <emma:interpretation id="interp0" emma:lang="en-GB" emma:confidence="0">
                  <emma:literal>|</emma:literal>
                </emma:interpretation>
                <emma:interpretation id="interp1" emma:lang="en-GB" emma:confidence="0">
                  <emma:literal>'</emma:literal>
                </emma:interpretation>
                <emma:interpretation id="interp2" emma:lang="en-GB" emma:confidence="0">
                  <emma:literal>l</emma:literal>
                </emma:interpretation>
                <emma:interpretation id="interp3" emma:lang="en-GB" emma:confidence="0">
                  <emma:literal>L</emma:literal>
                </emma:interpretation>
                <emma:interpretation id="interp4" emma:lang="en-GB" emma:confidence="0">
                  <emma:literal>I</emma:literal>
                </emma:interpretation>
              </emma:one-of>
            </emma:emma>
          </inkml:annotationXML>
          <inkml:trace contextRef="#ctx0" brushRef="#br0">23241 7204 340 0,'0'7'129'0,"0"-4"-70"0,0 9-115 16,4-9-2-16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FC82A1-035B-40CD-AD89-51E3BC7667C3}" type="datetimeFigureOut">
              <a:rPr lang="en-GB" smtClean="0"/>
              <a:t>29/04/2018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7186DC-1EA6-4B1B-9BFD-9F07622C67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64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Clean: no dust, dirt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186DC-1EA6-4B1B-9BFD-9F07622C67F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6660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After Training we expect increase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186DC-1EA6-4B1B-9BFD-9F07622C67FF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3675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New generation as ODG R-7 has a better camera, a better CPU, a better display technology</a:t>
            </a:r>
          </a:p>
          <a:p>
            <a:endParaRPr lang="en-GB" dirty="0"/>
          </a:p>
          <a:p>
            <a:r>
              <a:rPr lang="en-GB" dirty="0"/>
              <a:t>New application area because of stakeholder feedback and also because we have a car simulator based on a AUDI S8 in the Lab (no engine)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186DC-1EA6-4B1B-9BFD-9F07622C67FF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869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186DC-1EA6-4B1B-9BFD-9F07622C67F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07688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Example for DAS: Distance sensors which support driver when parking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186DC-1EA6-4B1B-9BFD-9F07622C67F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536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Untrained workers have to walk from the plant part they calibrate to the desk where the documentation is back to the next plant part….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186DC-1EA6-4B1B-9BFD-9F07622C67F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006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Leak tightness of air condition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186DC-1EA6-4B1B-9BFD-9F07622C67F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213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Fender: calibration of the wheel housing height and the centre of the wheel</a:t>
            </a:r>
          </a:p>
          <a:p>
            <a:endParaRPr lang="en-GB" dirty="0"/>
          </a:p>
          <a:p>
            <a:r>
              <a:rPr lang="en-GB" dirty="0"/>
              <a:t>Inform the maintenance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186DC-1EA6-4B1B-9BFD-9F07622C67FF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074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selected Epson </a:t>
            </a:r>
            <a:r>
              <a:rPr lang="en-GB" dirty="0" err="1"/>
              <a:t>Moverio</a:t>
            </a:r>
            <a:r>
              <a:rPr lang="en-GB" dirty="0"/>
              <a:t> as it was the only mobile AR-ready HWD available in our hardware pool</a:t>
            </a:r>
          </a:p>
          <a:p>
            <a:endParaRPr lang="en-GB" dirty="0"/>
          </a:p>
          <a:p>
            <a:r>
              <a:rPr lang="en-GB" dirty="0"/>
              <a:t>AR might be easier to understand as e.g. the solution of a problem can be displayed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186DC-1EA6-4B1B-9BFD-9F07622C67FF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6628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selected Epson </a:t>
            </a:r>
            <a:r>
              <a:rPr lang="en-GB" dirty="0" err="1"/>
              <a:t>Moverio</a:t>
            </a:r>
            <a:r>
              <a:rPr lang="en-GB" dirty="0"/>
              <a:t> as it was the only mobile AR-ready HWD available in our hardware pool</a:t>
            </a:r>
          </a:p>
          <a:p>
            <a:endParaRPr lang="en-GB" dirty="0"/>
          </a:p>
          <a:p>
            <a:r>
              <a:rPr lang="en-GB" dirty="0"/>
              <a:t>AR might be easier to understand as e.g. the solution of a problem can be displayed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186DC-1EA6-4B1B-9BFD-9F07622C67FF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4775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Photo shows the engine room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7186DC-1EA6-4B1B-9BFD-9F07622C67FF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983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b="31156"/>
          <a:stretch/>
        </p:blipFill>
        <p:spPr>
          <a:xfrm>
            <a:off x="5808444" y="5876992"/>
            <a:ext cx="6389734" cy="9834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357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153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4" y="105155"/>
            <a:ext cx="1154687" cy="1154687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r>
              <a:rPr lang="en-GB"/>
              <a:t>Sebastian Felix Rauh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5DD4B767-65CD-4B1F-9A65-30CD74C55F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987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b="31156"/>
          <a:stretch/>
        </p:blipFill>
        <p:spPr>
          <a:xfrm>
            <a:off x="0" y="5874568"/>
            <a:ext cx="6579429" cy="9834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Sebastian Felix Rauh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B767-65CD-4B1F-9A65-30CD74C55F13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684" y="207965"/>
            <a:ext cx="838517" cy="83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28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7850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Sebastian Felix Rauh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B767-65CD-4B1F-9A65-30CD74C55F13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684" y="207965"/>
            <a:ext cx="838517" cy="83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536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Sebastian Felix Rauh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B767-65CD-4B1F-9A65-30CD74C55F13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684" y="207965"/>
            <a:ext cx="838517" cy="83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543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Sebastian Felix Rauh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B767-65CD-4B1F-9A65-30CD74C55F13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684" y="207965"/>
            <a:ext cx="838517" cy="83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854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Sebastian Felix Rauh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B767-65CD-4B1F-9A65-30CD74C55F13}" type="slidenum">
              <a:rPr lang="en-GB" smtClean="0"/>
              <a:t>‹#›</a:t>
            </a:fld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684" y="207965"/>
            <a:ext cx="838517" cy="83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265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Sebastian Felix Rauh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B767-65CD-4B1F-9A65-30CD74C55F13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684" y="207965"/>
            <a:ext cx="838517" cy="83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464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Sebastian Felix Rauh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B767-65CD-4B1F-9A65-30CD74C55F13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684" y="207965"/>
            <a:ext cx="838517" cy="83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471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Sebastian Felix Rauh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B767-65CD-4B1F-9A65-30CD74C55F13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684" y="207965"/>
            <a:ext cx="838517" cy="83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561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Sebastian Felix Rauh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B767-65CD-4B1F-9A65-30CD74C55F13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684" y="207965"/>
            <a:ext cx="838517" cy="83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113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2"/>
          <a:srcRect l="505" r="3534" b="33747"/>
          <a:stretch/>
        </p:blipFill>
        <p:spPr>
          <a:xfrm>
            <a:off x="0" y="6301477"/>
            <a:ext cx="12192000" cy="55652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Sebastian Felix Rauh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DD4B767-65CD-4B1F-9A65-30CD74C55F1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4281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customXml" Target="../ink/ink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customXml" Target="../ink/ink2.xml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urn.kb.se/resolve?urn=urn:nbn:se:kth:diva-206119" TargetMode="Externa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1720" y="1335723"/>
            <a:ext cx="10068560" cy="2387600"/>
          </a:xfrm>
        </p:spPr>
        <p:txBody>
          <a:bodyPr>
            <a:normAutofit fontScale="90000"/>
          </a:bodyPr>
          <a:lstStyle/>
          <a:p>
            <a:r>
              <a:rPr lang="en-GB" b="1" noProof="0" dirty="0"/>
              <a:t>Exploring the Potential of Head Worn Displays for Manual Work Tasks in Industrial Environments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15398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GB" noProof="0" dirty="0"/>
              <a:t>Summarising Presentation</a:t>
            </a:r>
          </a:p>
          <a:p>
            <a:endParaRPr lang="en-GB" dirty="0"/>
          </a:p>
          <a:p>
            <a:endParaRPr lang="en-GB" dirty="0"/>
          </a:p>
          <a:p>
            <a:r>
              <a:rPr lang="en-GB" noProof="0" dirty="0"/>
              <a:t>SEBASTIAN FELIX RAUH</a:t>
            </a:r>
          </a:p>
        </p:txBody>
      </p:sp>
    </p:spTree>
    <p:extLst>
      <p:ext uri="{BB962C8B-B14F-4D97-AF65-F5344CB8AC3E}">
        <p14:creationId xmlns:p14="http://schemas.microsoft.com/office/powerpoint/2010/main" val="549612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Initial Start-Up and Functional Check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7850"/>
            <a:ext cx="10515600" cy="4351338"/>
          </a:xfrm>
        </p:spPr>
        <p:txBody>
          <a:bodyPr>
            <a:normAutofit/>
          </a:bodyPr>
          <a:lstStyle/>
          <a:p>
            <a:r>
              <a:rPr lang="en-GB" noProof="0" dirty="0"/>
              <a:t>Each vehicle is completely checked by one worker</a:t>
            </a:r>
          </a:p>
          <a:p>
            <a:pPr lvl="1"/>
            <a:endParaRPr lang="en-GB" noProof="0" dirty="0"/>
          </a:p>
          <a:p>
            <a:r>
              <a:rPr lang="en-GB" noProof="0" dirty="0"/>
              <a:t>Workers have to move around and sit in the car, e.g. when</a:t>
            </a:r>
          </a:p>
          <a:p>
            <a:pPr lvl="1"/>
            <a:r>
              <a:rPr lang="en-GB" noProof="0" dirty="0"/>
              <a:t>Checking the tank cover</a:t>
            </a:r>
          </a:p>
          <a:p>
            <a:pPr lvl="1"/>
            <a:r>
              <a:rPr lang="en-GB" noProof="0" dirty="0"/>
              <a:t>Testing the bearing clearance of the steering wheel</a:t>
            </a:r>
          </a:p>
          <a:p>
            <a:pPr lvl="1"/>
            <a:r>
              <a:rPr lang="en-GB" noProof="0" dirty="0"/>
              <a:t>Controlling the lining of the luggage compartment</a:t>
            </a:r>
          </a:p>
          <a:p>
            <a:pPr lvl="1"/>
            <a:r>
              <a:rPr lang="en-GB" noProof="0" dirty="0"/>
              <a:t>Checking the leak tightness of e.g. air condition</a:t>
            </a:r>
          </a:p>
          <a:p>
            <a:pPr lvl="1"/>
            <a:endParaRPr lang="en-GB" noProof="0" dirty="0"/>
          </a:p>
          <a:p>
            <a:endParaRPr lang="en-GB" noProof="0" dirty="0"/>
          </a:p>
          <a:p>
            <a:pPr marL="0" indent="0">
              <a:buNone/>
            </a:pPr>
            <a:endParaRPr lang="en-GB" noProof="0" dirty="0"/>
          </a:p>
          <a:p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Sebastian Felix Rauh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B767-65CD-4B1F-9A65-30CD74C55F1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897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Initial Start-Up and Functional Check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7850"/>
            <a:ext cx="8005354" cy="4089220"/>
          </a:xfrm>
        </p:spPr>
        <p:txBody>
          <a:bodyPr>
            <a:normAutofit/>
          </a:bodyPr>
          <a:lstStyle/>
          <a:p>
            <a:r>
              <a:rPr lang="en-GB" noProof="0" dirty="0"/>
              <a:t>Workers are supported by a hand-held device (CASIO IT-800)</a:t>
            </a:r>
          </a:p>
          <a:p>
            <a:pPr lvl="1"/>
            <a:r>
              <a:rPr lang="en-GB" noProof="0" dirty="0"/>
              <a:t>Identifying vehicles by scanning a barcode</a:t>
            </a:r>
          </a:p>
          <a:p>
            <a:pPr lvl="1"/>
            <a:r>
              <a:rPr lang="en-GB" noProof="0" dirty="0"/>
              <a:t>Log into the system using the plant ID card</a:t>
            </a:r>
          </a:p>
          <a:p>
            <a:pPr lvl="1"/>
            <a:r>
              <a:rPr lang="en-GB" noProof="0" dirty="0"/>
              <a:t>Instructions on the display</a:t>
            </a:r>
          </a:p>
          <a:p>
            <a:pPr lvl="1"/>
            <a:r>
              <a:rPr lang="en-GB" noProof="0" dirty="0"/>
              <a:t>Documentation of executed tasks</a:t>
            </a:r>
          </a:p>
          <a:p>
            <a:pPr lvl="1"/>
            <a:endParaRPr lang="en-GB" noProof="0" dirty="0"/>
          </a:p>
          <a:p>
            <a:r>
              <a:rPr lang="en-GB" noProof="0" dirty="0"/>
              <a:t>For some tasks both hands are needed</a:t>
            </a:r>
          </a:p>
          <a:p>
            <a:pPr marL="457200" lvl="1" indent="0">
              <a:buNone/>
            </a:pPr>
            <a:r>
              <a:rPr lang="en-GB" noProof="0" dirty="0">
                <a:sym typeface="Wingdings" panose="05000000000000000000" pitchFamily="2" charset="2"/>
              </a:rPr>
              <a:t> 	</a:t>
            </a:r>
            <a:r>
              <a:rPr lang="en-GB" noProof="0" dirty="0"/>
              <a:t>The device has to be put aside with the risk of dropping 	or forgetting it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Sebastian Felix Rauh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B767-65CD-4B1F-9A65-30CD74C55F13}" type="slidenum">
              <a:rPr lang="en-GB" smtClean="0"/>
              <a:t>10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1" t="600" r="4791" b="1169"/>
          <a:stretch/>
        </p:blipFill>
        <p:spPr>
          <a:xfrm>
            <a:off x="8893276" y="1967023"/>
            <a:ext cx="3125729" cy="375874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6643440" y="4280040"/>
              <a:ext cx="21960" cy="151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34080" y="4270680"/>
                <a:ext cx="40680" cy="3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73213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"/>
          <p:cNvSpPr txBox="1">
            <a:spLocks/>
          </p:cNvSpPr>
          <p:nvPr/>
        </p:nvSpPr>
        <p:spPr>
          <a:xfrm>
            <a:off x="838200" y="184785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Driver Assistance System Testing Bay</a:t>
            </a:r>
          </a:p>
          <a:p>
            <a:pPr lvl="1"/>
            <a:r>
              <a:rPr lang="en-GB" dirty="0"/>
              <a:t>System to test and calibrate sensors of the driver assistance system</a:t>
            </a:r>
          </a:p>
          <a:p>
            <a:pPr lvl="1"/>
            <a:r>
              <a:rPr lang="en-GB" dirty="0"/>
              <a:t>Calibration of the headlights and the HUD</a:t>
            </a:r>
          </a:p>
          <a:p>
            <a:pPr lvl="1"/>
            <a:endParaRPr lang="en-GB" dirty="0"/>
          </a:p>
          <a:p>
            <a:r>
              <a:rPr lang="en-GB" dirty="0"/>
              <a:t>Weekly, monthly and yearly calibrations</a:t>
            </a:r>
          </a:p>
          <a:p>
            <a:pPr lvl="1"/>
            <a:r>
              <a:rPr lang="en-GB" dirty="0"/>
              <a:t>Calibration of different plant elements </a:t>
            </a:r>
          </a:p>
          <a:p>
            <a:pPr lvl="1"/>
            <a:r>
              <a:rPr lang="en-GB" dirty="0"/>
              <a:t>We selected the regular calibration in Monday morning shift</a:t>
            </a:r>
          </a:p>
          <a:p>
            <a:pPr marL="914400" lvl="2" indent="0">
              <a:buNone/>
            </a:pP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en-GB" dirty="0"/>
              <a:t>Analysis of the work task can be done every week	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en-GB" noProof="0" dirty="0"/>
              <a:t>Calibration of the Driver Assistance System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r>
              <a:rPr lang="en-GB"/>
              <a:t>Sebastian Felix Rauh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5DD4B767-65CD-4B1F-9A65-30CD74C55F1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918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en-GB" noProof="0" dirty="0"/>
              <a:t>Calibration of the Driver Assistance System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r>
              <a:rPr lang="en-GB"/>
              <a:t>Sebastian Felix Rauh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5DD4B767-65CD-4B1F-9A65-30CD74C55F13}" type="slidenum">
              <a:rPr lang="en-GB" smtClean="0"/>
              <a:t>12</a:t>
            </a:fld>
            <a:endParaRPr lang="en-GB"/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838200" y="1847850"/>
            <a:ext cx="10515600" cy="4265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Workers have different experience levels</a:t>
            </a:r>
          </a:p>
          <a:p>
            <a:pPr lvl="1"/>
            <a:r>
              <a:rPr lang="en-GB" dirty="0"/>
              <a:t>If (unskilled) worker needs longer, assembly line becomes delayed</a:t>
            </a:r>
          </a:p>
          <a:p>
            <a:pPr lvl="1"/>
            <a:endParaRPr lang="en-GB" dirty="0"/>
          </a:p>
          <a:p>
            <a:r>
              <a:rPr lang="en-GB" dirty="0"/>
              <a:t>Calibration has to be finished before the conveyer belt is starting up</a:t>
            </a:r>
          </a:p>
          <a:p>
            <a:pPr lvl="1"/>
            <a:r>
              <a:rPr lang="en-GB" dirty="0"/>
              <a:t>The worker responsible for this task starts 20 Minutes earlier</a:t>
            </a:r>
          </a:p>
          <a:p>
            <a:pPr lvl="1"/>
            <a:endParaRPr lang="en-GB" dirty="0"/>
          </a:p>
          <a:p>
            <a:r>
              <a:rPr lang="en-GB" dirty="0"/>
              <a:t>Paper-based work instruction on table close to the plant	</a:t>
            </a:r>
          </a:p>
          <a:p>
            <a:pPr lvl="1"/>
            <a:r>
              <a:rPr lang="en-GB" dirty="0"/>
              <a:t>Especially untrained workers need the instruction in each step of the calibration</a:t>
            </a:r>
          </a:p>
          <a:p>
            <a:pPr marL="914400" lvl="2" indent="0">
              <a:buNone/>
            </a:pPr>
            <a:r>
              <a:rPr lang="en-GB" dirty="0">
                <a:sym typeface="Wingdings" panose="05000000000000000000" pitchFamily="2" charset="2"/>
              </a:rPr>
              <a:t> lengthy routes make the worker insufficient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9690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Set-up on the Conveyer Belt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Sebastian Felix Rauh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B767-65CD-4B1F-9A65-30CD74C55F13}" type="slidenum">
              <a:rPr lang="en-GB" smtClean="0"/>
              <a:t>13</a:t>
            </a:fld>
            <a:endParaRPr lang="en-GB"/>
          </a:p>
        </p:txBody>
      </p:sp>
      <p:sp>
        <p:nvSpPr>
          <p:cNvPr id="27" name="Rectangle 26"/>
          <p:cNvSpPr/>
          <p:nvPr/>
        </p:nvSpPr>
        <p:spPr>
          <a:xfrm rot="5400000">
            <a:off x="2302042" y="1215226"/>
            <a:ext cx="1124465" cy="3123892"/>
          </a:xfrm>
          <a:prstGeom prst="rect">
            <a:avLst/>
          </a:prstGeom>
          <a:solidFill>
            <a:srgbClr val="77A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dirty="0"/>
              <a:t>Assembly</a:t>
            </a:r>
          </a:p>
        </p:txBody>
      </p:sp>
      <p:sp>
        <p:nvSpPr>
          <p:cNvPr id="29" name="Rectangle 28"/>
          <p:cNvSpPr/>
          <p:nvPr/>
        </p:nvSpPr>
        <p:spPr>
          <a:xfrm rot="5400000">
            <a:off x="5477833" y="1159301"/>
            <a:ext cx="1236334" cy="3235744"/>
          </a:xfrm>
          <a:prstGeom prst="rect">
            <a:avLst/>
          </a:prstGeom>
          <a:solidFill>
            <a:srgbClr val="57844D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dirty="0"/>
              <a:t>Final Check</a:t>
            </a:r>
          </a:p>
        </p:txBody>
      </p:sp>
      <p:sp>
        <p:nvSpPr>
          <p:cNvPr id="30" name="Rectangle 29"/>
          <p:cNvSpPr/>
          <p:nvPr/>
        </p:nvSpPr>
        <p:spPr>
          <a:xfrm rot="5400000">
            <a:off x="8765495" y="1215226"/>
            <a:ext cx="1124465" cy="3123892"/>
          </a:xfrm>
          <a:prstGeom prst="rect">
            <a:avLst/>
          </a:prstGeom>
          <a:solidFill>
            <a:srgbClr val="77A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/>
              <a:t>(Re-) Finishing</a:t>
            </a:r>
          </a:p>
        </p:txBody>
      </p:sp>
      <p:sp>
        <p:nvSpPr>
          <p:cNvPr id="42" name="Arrow: Right 41"/>
          <p:cNvSpPr/>
          <p:nvPr/>
        </p:nvSpPr>
        <p:spPr>
          <a:xfrm>
            <a:off x="443345" y="3022019"/>
            <a:ext cx="807074" cy="317386"/>
          </a:xfrm>
          <a:prstGeom prst="rightArrow">
            <a:avLst>
              <a:gd name="adj1" fmla="val 100000"/>
              <a:gd name="adj2" fmla="val 23809"/>
            </a:avLst>
          </a:prstGeom>
          <a:solidFill>
            <a:srgbClr val="CC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OTHER</a:t>
            </a:r>
          </a:p>
        </p:txBody>
      </p:sp>
      <p:sp>
        <p:nvSpPr>
          <p:cNvPr id="44" name="Arrow: Right 43"/>
          <p:cNvSpPr/>
          <p:nvPr/>
        </p:nvSpPr>
        <p:spPr>
          <a:xfrm>
            <a:off x="443345" y="2623099"/>
            <a:ext cx="807074" cy="317386"/>
          </a:xfrm>
          <a:prstGeom prst="rightArrow">
            <a:avLst>
              <a:gd name="adj1" fmla="val 100000"/>
              <a:gd name="adj2" fmla="val 23809"/>
            </a:avLst>
          </a:prstGeom>
          <a:solidFill>
            <a:srgbClr val="CC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CHASSIS</a:t>
            </a:r>
          </a:p>
        </p:txBody>
      </p:sp>
      <p:sp>
        <p:nvSpPr>
          <p:cNvPr id="45" name="Arrow: Right 44"/>
          <p:cNvSpPr/>
          <p:nvPr/>
        </p:nvSpPr>
        <p:spPr>
          <a:xfrm>
            <a:off x="443345" y="2214939"/>
            <a:ext cx="807074" cy="317386"/>
          </a:xfrm>
          <a:prstGeom prst="rightArrow">
            <a:avLst>
              <a:gd name="adj1" fmla="val 100000"/>
              <a:gd name="adj2" fmla="val 23809"/>
            </a:avLst>
          </a:prstGeom>
          <a:solidFill>
            <a:srgbClr val="CC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ENGINE</a:t>
            </a:r>
          </a:p>
        </p:txBody>
      </p:sp>
      <p:sp>
        <p:nvSpPr>
          <p:cNvPr id="46" name="Arrow: Right 45"/>
          <p:cNvSpPr/>
          <p:nvPr/>
        </p:nvSpPr>
        <p:spPr>
          <a:xfrm>
            <a:off x="10941581" y="2214939"/>
            <a:ext cx="807074" cy="1124466"/>
          </a:xfrm>
          <a:prstGeom prst="rightArrow">
            <a:avLst>
              <a:gd name="adj1" fmla="val 100000"/>
              <a:gd name="adj2" fmla="val 13423"/>
            </a:avLst>
          </a:prstGeom>
          <a:solidFill>
            <a:srgbClr val="CC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VEHICLE</a:t>
            </a:r>
          </a:p>
        </p:txBody>
      </p:sp>
      <p:grpSp>
        <p:nvGrpSpPr>
          <p:cNvPr id="91" name="Group 90"/>
          <p:cNvGrpSpPr/>
          <p:nvPr/>
        </p:nvGrpSpPr>
        <p:grpSpPr>
          <a:xfrm>
            <a:off x="2764155" y="3497553"/>
            <a:ext cx="6663690" cy="1893571"/>
            <a:chOff x="2758440" y="3440429"/>
            <a:chExt cx="6663690" cy="1893571"/>
          </a:xfrm>
        </p:grpSpPr>
        <p:sp>
          <p:nvSpPr>
            <p:cNvPr id="87" name="Callout: Up Arrow 86"/>
            <p:cNvSpPr/>
            <p:nvPr/>
          </p:nvSpPr>
          <p:spPr>
            <a:xfrm>
              <a:off x="2758440" y="3440429"/>
              <a:ext cx="6663690" cy="1893571"/>
            </a:xfrm>
            <a:prstGeom prst="upArrowCallout">
              <a:avLst>
                <a:gd name="adj1" fmla="val 45945"/>
                <a:gd name="adj2" fmla="val 33728"/>
                <a:gd name="adj3" fmla="val 25000"/>
                <a:gd name="adj4" fmla="val 58485"/>
              </a:avLst>
            </a:prstGeom>
            <a:noFill/>
            <a:ln w="57150">
              <a:solidFill>
                <a:srgbClr val="CC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90" name="Group 89"/>
            <p:cNvGrpSpPr/>
            <p:nvPr/>
          </p:nvGrpSpPr>
          <p:grpSpPr>
            <a:xfrm>
              <a:off x="2854438" y="4311125"/>
              <a:ext cx="6483123" cy="940184"/>
              <a:chOff x="2854438" y="4307279"/>
              <a:chExt cx="6483123" cy="940184"/>
            </a:xfrm>
          </p:grpSpPr>
          <p:sp>
            <p:nvSpPr>
              <p:cNvPr id="48" name="Rectangle 47"/>
              <p:cNvSpPr/>
              <p:nvPr/>
            </p:nvSpPr>
            <p:spPr>
              <a:xfrm rot="5400000">
                <a:off x="3708372" y="3453345"/>
                <a:ext cx="940184" cy="2648052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GB" sz="1600" dirty="0"/>
                  <a:t>Functional Check and Initial Start-up</a:t>
                </a:r>
              </a:p>
            </p:txBody>
          </p:sp>
          <p:sp>
            <p:nvSpPr>
              <p:cNvPr id="50" name="Rectangle 49"/>
              <p:cNvSpPr/>
              <p:nvPr/>
            </p:nvSpPr>
            <p:spPr>
              <a:xfrm rot="5400000">
                <a:off x="7543443" y="3453345"/>
                <a:ext cx="940184" cy="2648052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GB" sz="1600" dirty="0"/>
                  <a:t>Calibration of the Driver Assistance System</a:t>
                </a:r>
              </a:p>
            </p:txBody>
          </p:sp>
          <p:grpSp>
            <p:nvGrpSpPr>
              <p:cNvPr id="79" name="Group 78"/>
              <p:cNvGrpSpPr/>
              <p:nvPr/>
            </p:nvGrpSpPr>
            <p:grpSpPr>
              <a:xfrm>
                <a:off x="5546216" y="4307279"/>
                <a:ext cx="1099568" cy="940184"/>
                <a:chOff x="5599251" y="4487949"/>
                <a:chExt cx="1035874" cy="940184"/>
              </a:xfrm>
            </p:grpSpPr>
            <p:sp>
              <p:nvSpPr>
                <p:cNvPr id="73" name="Rectangle 72"/>
                <p:cNvSpPr/>
                <p:nvPr/>
              </p:nvSpPr>
              <p:spPr>
                <a:xfrm>
                  <a:off x="5814703" y="4487949"/>
                  <a:ext cx="175858" cy="940184"/>
                </a:xfrm>
                <a:prstGeom prst="rect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>
                  <a:off x="6029418" y="4487949"/>
                  <a:ext cx="176277" cy="940184"/>
                </a:xfrm>
                <a:prstGeom prst="rect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6" name="Rectangle 75"/>
                <p:cNvSpPr/>
                <p:nvPr/>
              </p:nvSpPr>
              <p:spPr>
                <a:xfrm>
                  <a:off x="6244552" y="4487949"/>
                  <a:ext cx="175858" cy="940184"/>
                </a:xfrm>
                <a:prstGeom prst="rect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7" name="Rectangle 76"/>
                <p:cNvSpPr/>
                <p:nvPr/>
              </p:nvSpPr>
              <p:spPr>
                <a:xfrm>
                  <a:off x="6459267" y="4487949"/>
                  <a:ext cx="175858" cy="940184"/>
                </a:xfrm>
                <a:prstGeom prst="rect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8" name="Rectangle 77"/>
                <p:cNvSpPr/>
                <p:nvPr/>
              </p:nvSpPr>
              <p:spPr>
                <a:xfrm>
                  <a:off x="5599251" y="4487949"/>
                  <a:ext cx="175858" cy="940184"/>
                </a:xfrm>
                <a:prstGeom prst="rect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</p:grpSp>
      <p:grpSp>
        <p:nvGrpSpPr>
          <p:cNvPr id="3" name="Group 2"/>
          <p:cNvGrpSpPr/>
          <p:nvPr/>
        </p:nvGrpSpPr>
        <p:grpSpPr>
          <a:xfrm>
            <a:off x="0" y="5958111"/>
            <a:ext cx="12192000" cy="315343"/>
            <a:chOff x="0" y="5958111"/>
            <a:chExt cx="12192000" cy="315343"/>
          </a:xfrm>
        </p:grpSpPr>
        <p:sp>
          <p:nvSpPr>
            <p:cNvPr id="24" name="Rectangle 23"/>
            <p:cNvSpPr/>
            <p:nvPr/>
          </p:nvSpPr>
          <p:spPr>
            <a:xfrm>
              <a:off x="0" y="5958113"/>
              <a:ext cx="778043" cy="31534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4541361" y="5958114"/>
              <a:ext cx="1512709" cy="315340"/>
              <a:chOff x="5599251" y="4487949"/>
              <a:chExt cx="1035874" cy="940184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5814703" y="4487949"/>
                <a:ext cx="175858" cy="94018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6029418" y="4487949"/>
                <a:ext cx="176277" cy="94018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6244552" y="4487949"/>
                <a:ext cx="175858" cy="94018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6459267" y="4487949"/>
                <a:ext cx="175858" cy="94018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5599251" y="4487949"/>
                <a:ext cx="175858" cy="94018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4" name="Rectangle 33"/>
            <p:cNvSpPr/>
            <p:nvPr/>
          </p:nvSpPr>
          <p:spPr>
            <a:xfrm>
              <a:off x="9817383" y="5958112"/>
              <a:ext cx="778043" cy="31534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0655580" y="5958112"/>
              <a:ext cx="1536420" cy="315341"/>
            </a:xfrm>
            <a:prstGeom prst="rect">
              <a:avLst/>
            </a:prstGeom>
            <a:solidFill>
              <a:srgbClr val="57844D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500" dirty="0"/>
                <a:t>In-Lab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114223" y="5958111"/>
              <a:ext cx="3643006" cy="315342"/>
            </a:xfrm>
            <a:prstGeom prst="rect">
              <a:avLst/>
            </a:prstGeom>
            <a:solidFill>
              <a:srgbClr val="57844D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500" dirty="0"/>
                <a:t>Calibration of the Driver Assistance System</a:t>
              </a: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838201" y="5958111"/>
              <a:ext cx="3643006" cy="315342"/>
            </a:xfrm>
            <a:prstGeom prst="rect">
              <a:avLst/>
            </a:prstGeom>
            <a:solidFill>
              <a:srgbClr val="57844D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500" dirty="0"/>
                <a:t>Functional Check and Initial Start-up</a:t>
              </a:r>
            </a:p>
          </p:txBody>
        </p:sp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874467" y="5077754"/>
            <a:ext cx="1834201" cy="121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78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en-GB" noProof="0" dirty="0"/>
              <a:t>Initial Introduction of Head Worn Displays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Sebastian Felix Rauh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B767-65CD-4B1F-9A65-30CD74C55F13}" type="slidenum">
              <a:rPr lang="en-GB" smtClean="0"/>
              <a:t>14</a:t>
            </a:fld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0" y="5958113"/>
            <a:ext cx="778043" cy="315341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9" name="Group 18"/>
          <p:cNvGrpSpPr/>
          <p:nvPr/>
        </p:nvGrpSpPr>
        <p:grpSpPr>
          <a:xfrm>
            <a:off x="4541361" y="5958114"/>
            <a:ext cx="1512709" cy="315340"/>
            <a:chOff x="5599251" y="4487949"/>
            <a:chExt cx="1035874" cy="940184"/>
          </a:xfrm>
        </p:grpSpPr>
        <p:sp>
          <p:nvSpPr>
            <p:cNvPr id="20" name="Rectangle 19"/>
            <p:cNvSpPr/>
            <p:nvPr/>
          </p:nvSpPr>
          <p:spPr>
            <a:xfrm>
              <a:off x="5814703" y="4487949"/>
              <a:ext cx="175858" cy="9401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029418" y="4487949"/>
              <a:ext cx="176277" cy="9401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244552" y="4487949"/>
              <a:ext cx="175858" cy="9401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459267" y="4487949"/>
              <a:ext cx="175858" cy="9401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599251" y="4487949"/>
              <a:ext cx="175858" cy="9401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42604" y="5077754"/>
            <a:ext cx="1834201" cy="121747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9817383" y="5958112"/>
            <a:ext cx="778043" cy="315341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10655580" y="5958112"/>
            <a:ext cx="1536420" cy="315341"/>
          </a:xfrm>
          <a:prstGeom prst="rect">
            <a:avLst/>
          </a:prstGeom>
          <a:solidFill>
            <a:srgbClr val="57844D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/>
              <a:t>In-Lab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14223" y="5958111"/>
            <a:ext cx="3643006" cy="315342"/>
          </a:xfrm>
          <a:prstGeom prst="rect">
            <a:avLst/>
          </a:prstGeom>
          <a:solidFill>
            <a:srgbClr val="57844D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/>
              <a:t>Calibration of the Driver Assistance System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38201" y="5958111"/>
            <a:ext cx="3643006" cy="315342"/>
          </a:xfrm>
          <a:prstGeom prst="rect">
            <a:avLst/>
          </a:prstGeom>
          <a:solidFill>
            <a:srgbClr val="57844D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/>
              <a:t>Functional Check and Initial Start-up</a:t>
            </a: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838197" y="1478169"/>
            <a:ext cx="9549362" cy="3897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Exploration of user requirements on HWD in industrial environments</a:t>
            </a:r>
          </a:p>
          <a:p>
            <a:pPr lvl="1"/>
            <a:r>
              <a:rPr lang="en-GB" dirty="0"/>
              <a:t>On the production line in the </a:t>
            </a:r>
            <a:r>
              <a:rPr lang="en-GB" i="1" dirty="0"/>
              <a:t>Functional Check and Initial Start-up Division</a:t>
            </a:r>
          </a:p>
          <a:p>
            <a:pPr lvl="1"/>
            <a:endParaRPr lang="en-GB" i="1" dirty="0"/>
          </a:p>
          <a:p>
            <a:r>
              <a:rPr lang="en-GB" dirty="0"/>
              <a:t>Goals: </a:t>
            </a:r>
          </a:p>
          <a:p>
            <a:pPr lvl="1"/>
            <a:r>
              <a:rPr lang="en-GB" dirty="0"/>
              <a:t>Proof of feasibility</a:t>
            </a:r>
          </a:p>
          <a:p>
            <a:pPr lvl="1"/>
            <a:r>
              <a:rPr lang="en-GB" dirty="0"/>
              <a:t>User feedback on the device, its usage and the expectations</a:t>
            </a:r>
          </a:p>
          <a:p>
            <a:pPr lvl="1"/>
            <a:r>
              <a:rPr lang="en-GB" dirty="0"/>
              <a:t>Identification of future application areas, potential and limits of HWD</a:t>
            </a:r>
          </a:p>
        </p:txBody>
      </p:sp>
    </p:spTree>
    <p:extLst>
      <p:ext uri="{BB962C8B-B14F-4D97-AF65-F5344CB8AC3E}">
        <p14:creationId xmlns:p14="http://schemas.microsoft.com/office/powerpoint/2010/main" val="1558333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en-GB" noProof="0" dirty="0"/>
              <a:t>Initial Introduction of Head Worn Displays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Sebastian Felix Rauh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B767-65CD-4B1F-9A65-30CD74C55F13}" type="slidenum">
              <a:rPr lang="en-GB" smtClean="0"/>
              <a:t>15</a:t>
            </a:fld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0" y="5958113"/>
            <a:ext cx="778043" cy="315341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9" name="Group 18"/>
          <p:cNvGrpSpPr/>
          <p:nvPr/>
        </p:nvGrpSpPr>
        <p:grpSpPr>
          <a:xfrm>
            <a:off x="4541361" y="5958114"/>
            <a:ext cx="1512709" cy="315340"/>
            <a:chOff x="5599251" y="4487949"/>
            <a:chExt cx="1035874" cy="940184"/>
          </a:xfrm>
        </p:grpSpPr>
        <p:sp>
          <p:nvSpPr>
            <p:cNvPr id="20" name="Rectangle 19"/>
            <p:cNvSpPr/>
            <p:nvPr/>
          </p:nvSpPr>
          <p:spPr>
            <a:xfrm>
              <a:off x="5814703" y="4487949"/>
              <a:ext cx="175858" cy="9401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029418" y="4487949"/>
              <a:ext cx="176277" cy="9401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244552" y="4487949"/>
              <a:ext cx="175858" cy="9401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459267" y="4487949"/>
              <a:ext cx="175858" cy="9401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599251" y="4487949"/>
              <a:ext cx="175858" cy="9401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42604" y="5077754"/>
            <a:ext cx="1834201" cy="121747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9817383" y="5958112"/>
            <a:ext cx="778043" cy="315341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10655580" y="5958112"/>
            <a:ext cx="1536420" cy="315341"/>
          </a:xfrm>
          <a:prstGeom prst="rect">
            <a:avLst/>
          </a:prstGeom>
          <a:solidFill>
            <a:srgbClr val="57844D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/>
              <a:t>In-Lab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14223" y="5958111"/>
            <a:ext cx="3643006" cy="315342"/>
          </a:xfrm>
          <a:prstGeom prst="rect">
            <a:avLst/>
          </a:prstGeom>
          <a:solidFill>
            <a:srgbClr val="57844D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/>
              <a:t>Calibration of the Driver Assistance System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38201" y="5958111"/>
            <a:ext cx="3643006" cy="315342"/>
          </a:xfrm>
          <a:prstGeom prst="rect">
            <a:avLst/>
          </a:prstGeom>
          <a:solidFill>
            <a:srgbClr val="57844D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/>
              <a:t>Functional Check and Initial Start-up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722606" y="2303364"/>
            <a:ext cx="9364700" cy="2128796"/>
            <a:chOff x="732688" y="1677824"/>
            <a:chExt cx="9364700" cy="212879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2688" y="1894164"/>
              <a:ext cx="2844117" cy="170600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51958" y="1889813"/>
              <a:ext cx="2845430" cy="170481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37845" y="1677824"/>
              <a:ext cx="3553073" cy="2128796"/>
            </a:xfrm>
            <a:prstGeom prst="rect">
              <a:avLst/>
            </a:prstGeom>
          </p:spPr>
        </p:pic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9045" y="1644730"/>
            <a:ext cx="1725813" cy="3455948"/>
          </a:xfrm>
          <a:prstGeom prst="rect">
            <a:avLst/>
          </a:prstGeom>
        </p:spPr>
      </p:pic>
      <p:sp>
        <p:nvSpPr>
          <p:cNvPr id="8" name="Arrow: Right 7"/>
          <p:cNvSpPr/>
          <p:nvPr/>
        </p:nvSpPr>
        <p:spPr>
          <a:xfrm>
            <a:off x="2026508" y="2799351"/>
            <a:ext cx="549876" cy="1136821"/>
          </a:xfrm>
          <a:prstGeom prst="rightArrow">
            <a:avLst>
              <a:gd name="adj1" fmla="val 0"/>
              <a:gd name="adj2" fmla="val 100000"/>
            </a:avLst>
          </a:prstGeom>
          <a:solidFill>
            <a:srgbClr val="57844D"/>
          </a:solidFill>
          <a:ln>
            <a:solidFill>
              <a:srgbClr val="5784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/>
          <p:cNvGrpSpPr/>
          <p:nvPr/>
        </p:nvGrpSpPr>
        <p:grpSpPr>
          <a:xfrm>
            <a:off x="6694501" y="4210587"/>
            <a:ext cx="1991669" cy="766120"/>
            <a:chOff x="6618931" y="4220170"/>
            <a:chExt cx="1991669" cy="766120"/>
          </a:xfrm>
        </p:grpSpPr>
        <p:cxnSp>
          <p:nvCxnSpPr>
            <p:cNvPr id="31" name="Straight Connector 30"/>
            <p:cNvCxnSpPr/>
            <p:nvPr/>
          </p:nvCxnSpPr>
          <p:spPr>
            <a:xfrm flipH="1">
              <a:off x="7923040" y="4220171"/>
              <a:ext cx="687560" cy="766119"/>
            </a:xfrm>
            <a:prstGeom prst="line">
              <a:avLst/>
            </a:prstGeom>
            <a:ln w="38100" cap="rnd">
              <a:solidFill>
                <a:srgbClr val="CC0033"/>
              </a:solidFill>
              <a:head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cxnSpLocks/>
            </p:cNvCxnSpPr>
            <p:nvPr/>
          </p:nvCxnSpPr>
          <p:spPr>
            <a:xfrm>
              <a:off x="6618931" y="4220170"/>
              <a:ext cx="687560" cy="766119"/>
            </a:xfrm>
            <a:prstGeom prst="line">
              <a:avLst/>
            </a:prstGeom>
            <a:ln w="38100" cap="rnd">
              <a:solidFill>
                <a:srgbClr val="CC0033"/>
              </a:solidFill>
              <a:head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Straight Connector 32"/>
          <p:cNvCxnSpPr>
            <a:cxnSpLocks/>
          </p:cNvCxnSpPr>
          <p:nvPr/>
        </p:nvCxnSpPr>
        <p:spPr>
          <a:xfrm>
            <a:off x="5740517" y="1886666"/>
            <a:ext cx="687560" cy="766119"/>
          </a:xfrm>
          <a:prstGeom prst="line">
            <a:avLst/>
          </a:prstGeom>
          <a:ln w="38100" cap="rnd">
            <a:solidFill>
              <a:srgbClr val="CC0033"/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152679" y="1588922"/>
            <a:ext cx="2644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Internal Task ID and Name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188800" y="4976706"/>
            <a:ext cx="3135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Success and Progress Indicator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164" y="4328243"/>
            <a:ext cx="2519906" cy="125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892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en-GB" noProof="0" dirty="0"/>
              <a:t>Initial Introduction of Head Worn Displays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Sebastian Felix Rauh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B767-65CD-4B1F-9A65-30CD74C55F13}" type="slidenum">
              <a:rPr lang="en-GB" smtClean="0"/>
              <a:t>16</a:t>
            </a:fld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0" y="5958113"/>
            <a:ext cx="778043" cy="315341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9" name="Group 18"/>
          <p:cNvGrpSpPr/>
          <p:nvPr/>
        </p:nvGrpSpPr>
        <p:grpSpPr>
          <a:xfrm>
            <a:off x="4541361" y="5958114"/>
            <a:ext cx="1512709" cy="315340"/>
            <a:chOff x="5599251" y="4487949"/>
            <a:chExt cx="1035874" cy="940184"/>
          </a:xfrm>
        </p:grpSpPr>
        <p:sp>
          <p:nvSpPr>
            <p:cNvPr id="20" name="Rectangle 19"/>
            <p:cNvSpPr/>
            <p:nvPr/>
          </p:nvSpPr>
          <p:spPr>
            <a:xfrm>
              <a:off x="5814703" y="4487949"/>
              <a:ext cx="175858" cy="9401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029418" y="4487949"/>
              <a:ext cx="176277" cy="9401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244552" y="4487949"/>
              <a:ext cx="175858" cy="9401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459267" y="4487949"/>
              <a:ext cx="175858" cy="9401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599251" y="4487949"/>
              <a:ext cx="175858" cy="9401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42604" y="5077754"/>
            <a:ext cx="1834201" cy="121747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9817383" y="5958112"/>
            <a:ext cx="778043" cy="315341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10655580" y="5958112"/>
            <a:ext cx="1536420" cy="315341"/>
          </a:xfrm>
          <a:prstGeom prst="rect">
            <a:avLst/>
          </a:prstGeom>
          <a:solidFill>
            <a:srgbClr val="57844D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/>
              <a:t>In-Lab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114223" y="5958111"/>
            <a:ext cx="3643006" cy="315342"/>
          </a:xfrm>
          <a:prstGeom prst="rect">
            <a:avLst/>
          </a:prstGeom>
          <a:solidFill>
            <a:srgbClr val="57844D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/>
              <a:t>Calibration of the Driver Assistance System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38201" y="5958111"/>
            <a:ext cx="3643006" cy="315342"/>
          </a:xfrm>
          <a:prstGeom prst="rect">
            <a:avLst/>
          </a:prstGeom>
          <a:solidFill>
            <a:srgbClr val="57844D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/>
              <a:t>Functional Check and Initial Start-up</a:t>
            </a: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838197" y="1478169"/>
            <a:ext cx="9549362" cy="38970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Results:</a:t>
            </a:r>
          </a:p>
          <a:p>
            <a:pPr lvl="1"/>
            <a:r>
              <a:rPr lang="en-GB" dirty="0"/>
              <a:t>Users accept HWD in the selected work environment, despite ongoing public discussion</a:t>
            </a:r>
          </a:p>
          <a:p>
            <a:pPr lvl="1"/>
            <a:r>
              <a:rPr lang="en-GB" dirty="0"/>
              <a:t>The application was developed together with the users</a:t>
            </a:r>
          </a:p>
          <a:p>
            <a:pPr lvl="2">
              <a:buFont typeface="Wingdings" panose="05000000000000000000" pitchFamily="2" charset="2"/>
              <a:buChar char="à"/>
            </a:pPr>
            <a:r>
              <a:rPr lang="en-GB" dirty="0"/>
              <a:t>The application has the potential to replace the used software</a:t>
            </a:r>
          </a:p>
          <a:p>
            <a:pPr lvl="2">
              <a:buFont typeface="Wingdings" panose="05000000000000000000" pitchFamily="2" charset="2"/>
              <a:buChar char="à"/>
            </a:pPr>
            <a:r>
              <a:rPr lang="en-GB" dirty="0"/>
              <a:t>Users expect improvements in the work flow</a:t>
            </a:r>
          </a:p>
          <a:p>
            <a:pPr lvl="1"/>
            <a:r>
              <a:rPr lang="en-GB" dirty="0"/>
              <a:t>Users with debility of sight (wearer of glasses) could not use our version of Google Glass.</a:t>
            </a:r>
          </a:p>
          <a:p>
            <a:pPr lvl="2">
              <a:buFont typeface="Wingdings" panose="05000000000000000000" pitchFamily="2" charset="2"/>
              <a:buChar char="à"/>
            </a:pPr>
            <a:r>
              <a:rPr lang="en-GB" dirty="0">
                <a:sym typeface="Wingdings" panose="05000000000000000000" pitchFamily="2" charset="2"/>
              </a:rPr>
              <a:t>Glasses frames are available (requires “personalised” device for each worker)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Scanning a bar code without additional hand held is tricky</a:t>
            </a:r>
            <a:endParaRPr lang="en-GB" dirty="0"/>
          </a:p>
          <a:p>
            <a:pPr lvl="1"/>
            <a:r>
              <a:rPr lang="en-GB" dirty="0"/>
              <a:t>Google Glass overheated quickly and the battery did not last very long without recharging</a:t>
            </a:r>
          </a:p>
          <a:p>
            <a:pPr marL="914400" lvl="2" indent="0">
              <a:buNone/>
            </a:pPr>
            <a:r>
              <a:rPr lang="en-GB" dirty="0">
                <a:sym typeface="Wingdings" panose="05000000000000000000" pitchFamily="2" charset="2"/>
              </a:rPr>
              <a:t> Prevents introduction of HWDs for the selected division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2281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en-GB" noProof="0" dirty="0"/>
              <a:t>HWD for Calibration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8" y="1690686"/>
            <a:ext cx="10739036" cy="3972063"/>
          </a:xfrm>
        </p:spPr>
        <p:txBody>
          <a:bodyPr>
            <a:normAutofit/>
          </a:bodyPr>
          <a:lstStyle/>
          <a:p>
            <a:r>
              <a:rPr lang="en-GB" noProof="0" dirty="0"/>
              <a:t>Calibration task performed ones a week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en-GB" noProof="0" dirty="0">
                <a:sym typeface="Wingdings" panose="05000000000000000000" pitchFamily="2" charset="2"/>
              </a:rPr>
              <a:t>Workers have less routine in executing it</a:t>
            </a:r>
          </a:p>
          <a:p>
            <a:r>
              <a:rPr lang="en-GB" noProof="0" dirty="0"/>
              <a:t>Paper-based instructions on a desk 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en-GB" noProof="0" dirty="0">
                <a:sym typeface="Wingdings" panose="05000000000000000000" pitchFamily="2" charset="2"/>
              </a:rPr>
              <a:t>Extends time depending on the workers level of experience</a:t>
            </a:r>
          </a:p>
          <a:p>
            <a:pPr marL="0" indent="0">
              <a:buNone/>
            </a:pPr>
            <a:endParaRPr lang="en-GB" noProof="0" dirty="0">
              <a:sym typeface="Wingdings" panose="05000000000000000000" pitchFamily="2" charset="2"/>
            </a:endParaRPr>
          </a:p>
          <a:p>
            <a:r>
              <a:rPr lang="en-GB" noProof="0" dirty="0"/>
              <a:t>Goal:</a:t>
            </a:r>
            <a:endParaRPr lang="en-GB" sz="200" noProof="0" dirty="0"/>
          </a:p>
          <a:p>
            <a:pPr lvl="1"/>
            <a:r>
              <a:rPr lang="en-GB" noProof="0" dirty="0"/>
              <a:t>Validate Results </a:t>
            </a:r>
            <a:endParaRPr lang="en-GB" sz="200" noProof="0" dirty="0"/>
          </a:p>
          <a:p>
            <a:pPr lvl="1"/>
            <a:r>
              <a:rPr lang="en-GB" noProof="0" dirty="0"/>
              <a:t>Apply to different division and task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r>
              <a:rPr lang="en-GB"/>
              <a:t>Sebastian Felix Rauh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5DD4B767-65CD-4B1F-9A65-30CD74C55F13}" type="slidenum">
              <a:rPr lang="en-GB" smtClean="0"/>
              <a:t>17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0" y="5958113"/>
            <a:ext cx="778043" cy="315341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4541361" y="5958114"/>
            <a:ext cx="1512709" cy="315340"/>
            <a:chOff x="5599251" y="4487949"/>
            <a:chExt cx="1035874" cy="940184"/>
          </a:xfrm>
        </p:grpSpPr>
        <p:sp>
          <p:nvSpPr>
            <p:cNvPr id="11" name="Rectangle 10"/>
            <p:cNvSpPr/>
            <p:nvPr/>
          </p:nvSpPr>
          <p:spPr>
            <a:xfrm>
              <a:off x="5814703" y="4487949"/>
              <a:ext cx="175858" cy="9401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029418" y="4487949"/>
              <a:ext cx="176277" cy="9401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244552" y="4487949"/>
              <a:ext cx="175858" cy="9401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459267" y="4487949"/>
              <a:ext cx="175858" cy="9401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599251" y="4487949"/>
              <a:ext cx="175858" cy="9401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98943" y="5071873"/>
            <a:ext cx="1834201" cy="12174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9817383" y="5958112"/>
            <a:ext cx="778043" cy="315341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10655580" y="5958112"/>
            <a:ext cx="1536420" cy="315341"/>
          </a:xfrm>
          <a:prstGeom prst="rect">
            <a:avLst/>
          </a:prstGeom>
          <a:solidFill>
            <a:srgbClr val="57844D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/>
              <a:t>In-Lab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14223" y="5958111"/>
            <a:ext cx="3643006" cy="315342"/>
          </a:xfrm>
          <a:prstGeom prst="rect">
            <a:avLst/>
          </a:prstGeom>
          <a:solidFill>
            <a:srgbClr val="57844D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/>
              <a:t>Calibration of the Driver Assistance System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38201" y="5958111"/>
            <a:ext cx="3643006" cy="315342"/>
          </a:xfrm>
          <a:prstGeom prst="rect">
            <a:avLst/>
          </a:prstGeom>
          <a:solidFill>
            <a:srgbClr val="57844D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/>
              <a:t>Functional Check and Initial Start-up</a:t>
            </a:r>
          </a:p>
        </p:txBody>
      </p:sp>
    </p:spTree>
    <p:extLst>
      <p:ext uri="{BB962C8B-B14F-4D97-AF65-F5344CB8AC3E}">
        <p14:creationId xmlns:p14="http://schemas.microsoft.com/office/powerpoint/2010/main" val="31398030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en-GB" noProof="0" dirty="0"/>
              <a:t>HWD for Calibration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8" y="1690686"/>
            <a:ext cx="7580088" cy="3972063"/>
          </a:xfrm>
        </p:spPr>
        <p:txBody>
          <a:bodyPr/>
          <a:lstStyle/>
          <a:p>
            <a:r>
              <a:rPr lang="en-GB" noProof="0" dirty="0"/>
              <a:t>Trained and untrained workers can perform the task fluently</a:t>
            </a:r>
            <a:endParaRPr lang="en-GB" sz="600" noProof="0" dirty="0"/>
          </a:p>
          <a:p>
            <a:r>
              <a:rPr lang="en-GB" noProof="0" dirty="0"/>
              <a:t>The application guides them through the process</a:t>
            </a:r>
            <a:endParaRPr lang="en-GB" sz="600" noProof="0" dirty="0"/>
          </a:p>
          <a:p>
            <a:r>
              <a:rPr lang="en-GB" noProof="0" dirty="0"/>
              <a:t>Conditionals cards</a:t>
            </a:r>
          </a:p>
          <a:p>
            <a:pPr lvl="1"/>
            <a:r>
              <a:rPr lang="en-GB" noProof="0" dirty="0"/>
              <a:t>The user has to mark a calibration-step as „OK“ or „not OK“ or „postponed“</a:t>
            </a:r>
            <a:endParaRPr lang="en-GB" sz="600" noProof="0" dirty="0"/>
          </a:p>
          <a:p>
            <a:r>
              <a:rPr lang="en-GB" noProof="0" dirty="0"/>
              <a:t>Informational cards </a:t>
            </a:r>
          </a:p>
          <a:p>
            <a:pPr lvl="1"/>
            <a:r>
              <a:rPr lang="en-GB" noProof="0" dirty="0"/>
              <a:t>The user only can confirm. He has to derive and perform the necessary task on his own.</a:t>
            </a:r>
          </a:p>
          <a:p>
            <a:endParaRPr lang="en-GB" noProof="0" dirty="0"/>
          </a:p>
          <a:p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r>
              <a:rPr lang="en-GB"/>
              <a:t>Sebastian Felix Rauh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5DD4B767-65CD-4B1F-9A65-30CD74C55F13}" type="slidenum">
              <a:rPr lang="en-GB" smtClean="0"/>
              <a:t>18</a:t>
            </a:fld>
            <a:endParaRPr lang="en-GB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690686"/>
            <a:ext cx="3287840" cy="184041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199" y="3679406"/>
            <a:ext cx="3283241" cy="18355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5958113"/>
            <a:ext cx="778043" cy="315341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4541361" y="5958114"/>
            <a:ext cx="1512709" cy="315340"/>
            <a:chOff x="5599251" y="4487949"/>
            <a:chExt cx="1035874" cy="940184"/>
          </a:xfrm>
        </p:grpSpPr>
        <p:sp>
          <p:nvSpPr>
            <p:cNvPr id="11" name="Rectangle 10"/>
            <p:cNvSpPr/>
            <p:nvPr/>
          </p:nvSpPr>
          <p:spPr>
            <a:xfrm>
              <a:off x="5814703" y="4487949"/>
              <a:ext cx="175858" cy="9401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029418" y="4487949"/>
              <a:ext cx="176277" cy="9401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244552" y="4487949"/>
              <a:ext cx="175858" cy="9401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459267" y="4487949"/>
              <a:ext cx="175858" cy="9401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599251" y="4487949"/>
              <a:ext cx="175858" cy="9401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98943" y="5071873"/>
            <a:ext cx="1834201" cy="12174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9817383" y="5958112"/>
            <a:ext cx="778043" cy="315341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10655580" y="5958112"/>
            <a:ext cx="1536420" cy="315341"/>
          </a:xfrm>
          <a:prstGeom prst="rect">
            <a:avLst/>
          </a:prstGeom>
          <a:solidFill>
            <a:srgbClr val="57844D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/>
              <a:t>In-Lab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14223" y="5958111"/>
            <a:ext cx="3643006" cy="315342"/>
          </a:xfrm>
          <a:prstGeom prst="rect">
            <a:avLst/>
          </a:prstGeom>
          <a:solidFill>
            <a:srgbClr val="57844D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/>
              <a:t>Calibration of the Driver Assistance System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38201" y="5958111"/>
            <a:ext cx="3643006" cy="315342"/>
          </a:xfrm>
          <a:prstGeom prst="rect">
            <a:avLst/>
          </a:prstGeom>
          <a:solidFill>
            <a:srgbClr val="57844D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/>
              <a:t>Functional Check and Initial Start-up</a:t>
            </a:r>
          </a:p>
        </p:txBody>
      </p:sp>
    </p:spTree>
    <p:extLst>
      <p:ext uri="{BB962C8B-B14F-4D97-AF65-F5344CB8AC3E}">
        <p14:creationId xmlns:p14="http://schemas.microsoft.com/office/powerpoint/2010/main" val="3233485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noProof="0" dirty="0"/>
              <a:t>Introduction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Sebastian Felix Rauh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B767-65CD-4B1F-9A65-30CD74C55F1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2309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en-GB" noProof="0" dirty="0"/>
              <a:t>HWD for Calibration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8" y="1690686"/>
            <a:ext cx="10759700" cy="3972063"/>
          </a:xfrm>
        </p:spPr>
        <p:txBody>
          <a:bodyPr/>
          <a:lstStyle/>
          <a:p>
            <a:r>
              <a:rPr lang="en-GB" noProof="0" dirty="0"/>
              <a:t>Main results:</a:t>
            </a:r>
            <a:endParaRPr lang="en-GB" sz="200" noProof="0" dirty="0"/>
          </a:p>
          <a:p>
            <a:pPr lvl="1"/>
            <a:r>
              <a:rPr lang="en-GB" noProof="0" dirty="0"/>
              <a:t>HWD can be used in this area</a:t>
            </a:r>
          </a:p>
          <a:p>
            <a:pPr lvl="1"/>
            <a:endParaRPr lang="en-GB" noProof="0" dirty="0"/>
          </a:p>
          <a:p>
            <a:pPr lvl="1"/>
            <a:r>
              <a:rPr lang="en-GB" noProof="0" dirty="0"/>
              <a:t>The weaknesses of the selected HWD also </a:t>
            </a:r>
            <a:r>
              <a:rPr lang="en-GB" noProof="0" dirty="0" err="1"/>
              <a:t>occured</a:t>
            </a:r>
            <a:r>
              <a:rPr lang="en-GB" noProof="0" dirty="0"/>
              <a:t> in this project</a:t>
            </a:r>
          </a:p>
          <a:p>
            <a:pPr lvl="2"/>
            <a:r>
              <a:rPr lang="en-GB" noProof="0" dirty="0"/>
              <a:t>Fast Overheating</a:t>
            </a:r>
            <a:endParaRPr lang="en-GB" sz="200" noProof="0" dirty="0"/>
          </a:p>
          <a:p>
            <a:pPr lvl="2"/>
            <a:r>
              <a:rPr lang="en-GB" noProof="0" dirty="0"/>
              <a:t>Low Battery Runtime</a:t>
            </a:r>
          </a:p>
          <a:p>
            <a:pPr lvl="2"/>
            <a:r>
              <a:rPr lang="en-GB" noProof="0" dirty="0"/>
              <a:t>Usage is new to the workers</a:t>
            </a:r>
          </a:p>
          <a:p>
            <a:pPr lvl="2"/>
            <a:endParaRPr lang="en-GB" noProof="0" dirty="0"/>
          </a:p>
          <a:p>
            <a:pPr marL="457200" lvl="1" indent="0">
              <a:buNone/>
            </a:pPr>
            <a:r>
              <a:rPr lang="en-GB" noProof="0" dirty="0">
                <a:sym typeface="Wingdings" panose="05000000000000000000" pitchFamily="2" charset="2"/>
              </a:rPr>
              <a:t> The weaknesses were limiting the evaluation of the device 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r>
              <a:rPr lang="en-GB"/>
              <a:t>Sebastian Felix Rauh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5DD4B767-65CD-4B1F-9A65-30CD74C55F13}" type="slidenum">
              <a:rPr lang="en-GB" smtClean="0"/>
              <a:t>19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0" y="5958113"/>
            <a:ext cx="778043" cy="315341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4541361" y="5958114"/>
            <a:ext cx="1512709" cy="315340"/>
            <a:chOff x="5599251" y="4487949"/>
            <a:chExt cx="1035874" cy="940184"/>
          </a:xfrm>
        </p:grpSpPr>
        <p:sp>
          <p:nvSpPr>
            <p:cNvPr id="11" name="Rectangle 10"/>
            <p:cNvSpPr/>
            <p:nvPr/>
          </p:nvSpPr>
          <p:spPr>
            <a:xfrm>
              <a:off x="5814703" y="4487949"/>
              <a:ext cx="175858" cy="9401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029418" y="4487949"/>
              <a:ext cx="176277" cy="9401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244552" y="4487949"/>
              <a:ext cx="175858" cy="9401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459267" y="4487949"/>
              <a:ext cx="175858" cy="9401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599251" y="4487949"/>
              <a:ext cx="175858" cy="9401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98943" y="5071873"/>
            <a:ext cx="1834201" cy="12174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9817383" y="5958112"/>
            <a:ext cx="778043" cy="315341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10655580" y="5958112"/>
            <a:ext cx="1536420" cy="315341"/>
          </a:xfrm>
          <a:prstGeom prst="rect">
            <a:avLst/>
          </a:prstGeom>
          <a:solidFill>
            <a:srgbClr val="57844D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/>
              <a:t>In-Lab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14223" y="5958111"/>
            <a:ext cx="3643006" cy="315342"/>
          </a:xfrm>
          <a:prstGeom prst="rect">
            <a:avLst/>
          </a:prstGeom>
          <a:solidFill>
            <a:srgbClr val="57844D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/>
              <a:t>Calibration of the Driver Assistance System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38201" y="5958111"/>
            <a:ext cx="3643006" cy="315342"/>
          </a:xfrm>
          <a:prstGeom prst="rect">
            <a:avLst/>
          </a:prstGeom>
          <a:solidFill>
            <a:srgbClr val="57844D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/>
              <a:t>Functional Check and Initial Start-up</a:t>
            </a:r>
          </a:p>
        </p:txBody>
      </p:sp>
    </p:spTree>
    <p:extLst>
      <p:ext uri="{BB962C8B-B14F-4D97-AF65-F5344CB8AC3E}">
        <p14:creationId xmlns:p14="http://schemas.microsoft.com/office/powerpoint/2010/main" val="38657883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Augmented Reality 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7850"/>
            <a:ext cx="10515600" cy="35601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noProof="0" dirty="0"/>
              <a:t>Aim: Redesign our initial of the Google Glass application into a AR application for EPSON </a:t>
            </a:r>
            <a:r>
              <a:rPr lang="en-GB" noProof="0" dirty="0" err="1"/>
              <a:t>Moverio</a:t>
            </a:r>
            <a:r>
              <a:rPr lang="en-GB" noProof="0" dirty="0"/>
              <a:t> BT-200</a:t>
            </a:r>
          </a:p>
          <a:p>
            <a:pPr marL="0" indent="0">
              <a:buNone/>
            </a:pPr>
            <a:endParaRPr lang="en-GB" noProof="0" dirty="0"/>
          </a:p>
          <a:p>
            <a:pPr>
              <a:buFont typeface="Wingdings" panose="05000000000000000000" pitchFamily="2" charset="2"/>
              <a:buChar char="à"/>
            </a:pPr>
            <a:r>
              <a:rPr lang="en-GB" noProof="0" dirty="0"/>
              <a:t>Expectations:</a:t>
            </a:r>
          </a:p>
          <a:p>
            <a:pPr lvl="1"/>
            <a:r>
              <a:rPr lang="en-GB" noProof="0" dirty="0"/>
              <a:t>AR has the potential to support workers</a:t>
            </a:r>
          </a:p>
          <a:p>
            <a:pPr lvl="1"/>
            <a:r>
              <a:rPr lang="en-GB" noProof="0" dirty="0"/>
              <a:t>AR instructions can be easier to understand as written instructions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Sebastian Felix Rauh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B767-65CD-4B1F-9A65-30CD74C55F13}" type="slidenum">
              <a:rPr lang="en-GB" smtClean="0"/>
              <a:t>20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5958113"/>
            <a:ext cx="778043" cy="315341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4541361" y="5958114"/>
            <a:ext cx="1512709" cy="315340"/>
            <a:chOff x="5599251" y="4487949"/>
            <a:chExt cx="1035874" cy="940184"/>
          </a:xfrm>
        </p:grpSpPr>
        <p:sp>
          <p:nvSpPr>
            <p:cNvPr id="9" name="Rectangle 8"/>
            <p:cNvSpPr/>
            <p:nvPr/>
          </p:nvSpPr>
          <p:spPr>
            <a:xfrm>
              <a:off x="5814703" y="4487949"/>
              <a:ext cx="175858" cy="9401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029418" y="4487949"/>
              <a:ext cx="176277" cy="9401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244552" y="4487949"/>
              <a:ext cx="175858" cy="9401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459267" y="4487949"/>
              <a:ext cx="175858" cy="9401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599251" y="4487949"/>
              <a:ext cx="175858" cy="9401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42604" y="5077754"/>
            <a:ext cx="1834201" cy="121747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9817383" y="5958112"/>
            <a:ext cx="778043" cy="315341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655580" y="5958112"/>
            <a:ext cx="1536420" cy="315341"/>
          </a:xfrm>
          <a:prstGeom prst="rect">
            <a:avLst/>
          </a:prstGeom>
          <a:solidFill>
            <a:srgbClr val="57844D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/>
              <a:t>In-Lab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114223" y="5958111"/>
            <a:ext cx="3643006" cy="315342"/>
          </a:xfrm>
          <a:prstGeom prst="rect">
            <a:avLst/>
          </a:prstGeom>
          <a:solidFill>
            <a:srgbClr val="57844D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/>
              <a:t>Calibration of the Driver Assistance System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38201" y="5958111"/>
            <a:ext cx="3643006" cy="315342"/>
          </a:xfrm>
          <a:prstGeom prst="rect">
            <a:avLst/>
          </a:prstGeom>
          <a:solidFill>
            <a:srgbClr val="57844D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/>
              <a:t>Functional Check and Initial Start-up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060" y="4031933"/>
            <a:ext cx="3739040" cy="209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8747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Augmented Reality 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7850"/>
            <a:ext cx="10515600" cy="3560173"/>
          </a:xfrm>
        </p:spPr>
        <p:txBody>
          <a:bodyPr>
            <a:normAutofit/>
          </a:bodyPr>
          <a:lstStyle/>
          <a:p>
            <a:r>
              <a:rPr lang="en-GB" noProof="0" dirty="0"/>
              <a:t>Selected AR Tool-Chain: </a:t>
            </a:r>
            <a:r>
              <a:rPr lang="en-GB" noProof="0" dirty="0" err="1"/>
              <a:t>Metaio</a:t>
            </a:r>
            <a:r>
              <a:rPr lang="en-GB" noProof="0" dirty="0"/>
              <a:t> Suite</a:t>
            </a:r>
          </a:p>
          <a:p>
            <a:pPr lvl="1"/>
            <a:r>
              <a:rPr lang="en-GB" noProof="0" dirty="0"/>
              <a:t>Content was easy to generate </a:t>
            </a:r>
          </a:p>
          <a:p>
            <a:pPr lvl="1"/>
            <a:r>
              <a:rPr lang="en-GB" noProof="0" dirty="0"/>
              <a:t>Promised good tracking results</a:t>
            </a:r>
          </a:p>
          <a:p>
            <a:r>
              <a:rPr lang="en-GB" noProof="0" dirty="0"/>
              <a:t>Under good lighting conditions tracking objects with the selected HWD was sufficient</a:t>
            </a:r>
          </a:p>
          <a:p>
            <a:pPr lvl="1"/>
            <a:r>
              <a:rPr lang="en-GB" noProof="0" dirty="0"/>
              <a:t>On the shop floor, tracking objects of the engine room failed (see following image)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Sebastian Felix Rauh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B767-65CD-4B1F-9A65-30CD74C55F13}" type="slidenum">
              <a:rPr lang="en-GB" smtClean="0"/>
              <a:t>21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5958113"/>
            <a:ext cx="778043" cy="315341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4541361" y="5958114"/>
            <a:ext cx="1512709" cy="315340"/>
            <a:chOff x="5599251" y="4487949"/>
            <a:chExt cx="1035874" cy="940184"/>
          </a:xfrm>
        </p:grpSpPr>
        <p:sp>
          <p:nvSpPr>
            <p:cNvPr id="9" name="Rectangle 8"/>
            <p:cNvSpPr/>
            <p:nvPr/>
          </p:nvSpPr>
          <p:spPr>
            <a:xfrm>
              <a:off x="5814703" y="4487949"/>
              <a:ext cx="175858" cy="9401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029418" y="4487949"/>
              <a:ext cx="176277" cy="9401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244552" y="4487949"/>
              <a:ext cx="175858" cy="9401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459267" y="4487949"/>
              <a:ext cx="175858" cy="9401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599251" y="4487949"/>
              <a:ext cx="175858" cy="9401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42604" y="5077754"/>
            <a:ext cx="1834201" cy="121747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9817383" y="5958112"/>
            <a:ext cx="778043" cy="315341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655580" y="5958112"/>
            <a:ext cx="1536420" cy="315341"/>
          </a:xfrm>
          <a:prstGeom prst="rect">
            <a:avLst/>
          </a:prstGeom>
          <a:solidFill>
            <a:srgbClr val="57844D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/>
              <a:t>In-Lab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114223" y="5958111"/>
            <a:ext cx="3643006" cy="315342"/>
          </a:xfrm>
          <a:prstGeom prst="rect">
            <a:avLst/>
          </a:prstGeom>
          <a:solidFill>
            <a:srgbClr val="57844D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/>
              <a:t>Calibration of the Driver Assistance System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38201" y="5958111"/>
            <a:ext cx="3643006" cy="315342"/>
          </a:xfrm>
          <a:prstGeom prst="rect">
            <a:avLst/>
          </a:prstGeom>
          <a:solidFill>
            <a:srgbClr val="57844D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/>
              <a:t>Functional Check and Initial Start-up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060" y="4031933"/>
            <a:ext cx="3739040" cy="209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7685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Augmented Reality I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Sebastian Felix Rauh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B767-65CD-4B1F-9A65-30CD74C55F13}" type="slidenum">
              <a:rPr lang="en-GB" smtClean="0"/>
              <a:t>22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5958113"/>
            <a:ext cx="778043" cy="315341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4541361" y="5958114"/>
            <a:ext cx="1512709" cy="315340"/>
            <a:chOff x="5599251" y="4487949"/>
            <a:chExt cx="1035874" cy="940184"/>
          </a:xfrm>
        </p:grpSpPr>
        <p:sp>
          <p:nvSpPr>
            <p:cNvPr id="9" name="Rectangle 8"/>
            <p:cNvSpPr/>
            <p:nvPr/>
          </p:nvSpPr>
          <p:spPr>
            <a:xfrm>
              <a:off x="5814703" y="4487949"/>
              <a:ext cx="175858" cy="9401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029418" y="4487949"/>
              <a:ext cx="176277" cy="9401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244552" y="4487949"/>
              <a:ext cx="175858" cy="9401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459267" y="4487949"/>
              <a:ext cx="175858" cy="9401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599251" y="4487949"/>
              <a:ext cx="175858" cy="9401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42604" y="5077754"/>
            <a:ext cx="1834201" cy="121747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9817383" y="5958112"/>
            <a:ext cx="778043" cy="315341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655580" y="5958112"/>
            <a:ext cx="1536420" cy="315341"/>
          </a:xfrm>
          <a:prstGeom prst="rect">
            <a:avLst/>
          </a:prstGeom>
          <a:solidFill>
            <a:srgbClr val="57844D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/>
              <a:t>In-Lab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114223" y="5958111"/>
            <a:ext cx="3643006" cy="315342"/>
          </a:xfrm>
          <a:prstGeom prst="rect">
            <a:avLst/>
          </a:prstGeom>
          <a:solidFill>
            <a:srgbClr val="57844D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/>
              <a:t>Calibration of the Driver Assistance System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38201" y="5958111"/>
            <a:ext cx="3643006" cy="315342"/>
          </a:xfrm>
          <a:prstGeom prst="rect">
            <a:avLst/>
          </a:prstGeom>
          <a:solidFill>
            <a:srgbClr val="57844D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/>
              <a:t>Functional Check and Initial Start-up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811" y="1690690"/>
            <a:ext cx="8488861" cy="361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3388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Optimising Energy Consumption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7850"/>
            <a:ext cx="10515600" cy="3492500"/>
          </a:xfrm>
        </p:spPr>
        <p:txBody>
          <a:bodyPr>
            <a:normAutofit fontScale="77500" lnSpcReduction="20000"/>
          </a:bodyPr>
          <a:lstStyle/>
          <a:p>
            <a:r>
              <a:rPr lang="en-GB" noProof="0" dirty="0"/>
              <a:t>Problems with Google Glass in the previous projects: </a:t>
            </a:r>
          </a:p>
          <a:p>
            <a:pPr lvl="1"/>
            <a:r>
              <a:rPr lang="en-GB" noProof="0" dirty="0"/>
              <a:t>fast overheating</a:t>
            </a:r>
          </a:p>
          <a:p>
            <a:pPr lvl="1"/>
            <a:r>
              <a:rPr lang="en-GB" noProof="0" dirty="0"/>
              <a:t>high energy consumption</a:t>
            </a:r>
          </a:p>
          <a:p>
            <a:pPr lvl="1"/>
            <a:endParaRPr lang="en-GB" noProof="0" dirty="0"/>
          </a:p>
          <a:p>
            <a:r>
              <a:rPr lang="en-GB" noProof="0" dirty="0"/>
              <a:t>We picked the Google Glass application for the Functional Check and Initial Start-up</a:t>
            </a:r>
          </a:p>
          <a:p>
            <a:endParaRPr lang="en-GB" noProof="0" dirty="0">
              <a:sym typeface="Wingdings" panose="05000000000000000000" pitchFamily="2" charset="2"/>
            </a:endParaRPr>
          </a:p>
          <a:p>
            <a:r>
              <a:rPr lang="en-GB" noProof="0" dirty="0">
                <a:sym typeface="Wingdings" panose="05000000000000000000" pitchFamily="2" charset="2"/>
              </a:rPr>
              <a:t>Examination of the energy consumption of Google Glass</a:t>
            </a:r>
          </a:p>
          <a:p>
            <a:endParaRPr lang="en-GB" noProof="0" dirty="0">
              <a:sym typeface="Wingdings" panose="05000000000000000000" pitchFamily="2" charset="2"/>
            </a:endParaRPr>
          </a:p>
          <a:p>
            <a:r>
              <a:rPr lang="en-GB" noProof="0" dirty="0">
                <a:sym typeface="Wingdings" panose="05000000000000000000" pitchFamily="2" charset="2"/>
              </a:rPr>
              <a:t>According to literature the main energy consuming components are </a:t>
            </a:r>
          </a:p>
          <a:p>
            <a:pPr lvl="1"/>
            <a:r>
              <a:rPr lang="en-GB" noProof="0" dirty="0">
                <a:sym typeface="Wingdings" panose="05000000000000000000" pitchFamily="2" charset="2"/>
              </a:rPr>
              <a:t>Camera: image and video capturing</a:t>
            </a:r>
          </a:p>
          <a:p>
            <a:pPr lvl="1"/>
            <a:r>
              <a:rPr lang="en-GB" noProof="0" dirty="0">
                <a:sym typeface="Wingdings" panose="05000000000000000000" pitchFamily="2" charset="2"/>
              </a:rPr>
              <a:t>Processor: image processing</a:t>
            </a:r>
          </a:p>
          <a:p>
            <a:pPr marL="0" indent="0">
              <a:buNone/>
            </a:pPr>
            <a:endParaRPr lang="en-GB" noProof="0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GB" noProof="0" dirty="0"/>
          </a:p>
          <a:p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Sebastian Felix Rauh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B767-65CD-4B1F-9A65-30CD74C55F13}" type="slidenum">
              <a:rPr lang="en-GB" smtClean="0"/>
              <a:t>23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5958113"/>
            <a:ext cx="778043" cy="315341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4541361" y="5958114"/>
            <a:ext cx="1512709" cy="315340"/>
            <a:chOff x="5599251" y="4487949"/>
            <a:chExt cx="1035874" cy="940184"/>
          </a:xfrm>
        </p:grpSpPr>
        <p:sp>
          <p:nvSpPr>
            <p:cNvPr id="9" name="Rectangle 8"/>
            <p:cNvSpPr/>
            <p:nvPr/>
          </p:nvSpPr>
          <p:spPr>
            <a:xfrm>
              <a:off x="5814703" y="4487949"/>
              <a:ext cx="175858" cy="9401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029418" y="4487949"/>
              <a:ext cx="176277" cy="9401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244552" y="4487949"/>
              <a:ext cx="175858" cy="9401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459267" y="4487949"/>
              <a:ext cx="175858" cy="9401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599251" y="4487949"/>
              <a:ext cx="175858" cy="9401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42604" y="5077754"/>
            <a:ext cx="1834201" cy="121747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9817383" y="5958112"/>
            <a:ext cx="778043" cy="315341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655580" y="5958112"/>
            <a:ext cx="1536420" cy="315341"/>
          </a:xfrm>
          <a:prstGeom prst="rect">
            <a:avLst/>
          </a:prstGeom>
          <a:solidFill>
            <a:srgbClr val="57844D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/>
              <a:t>In-Lab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114223" y="5958111"/>
            <a:ext cx="3643006" cy="315342"/>
          </a:xfrm>
          <a:prstGeom prst="rect">
            <a:avLst/>
          </a:prstGeom>
          <a:solidFill>
            <a:srgbClr val="57844D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/>
              <a:t>Calibration of the Driver Assistance System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38201" y="5958111"/>
            <a:ext cx="3643006" cy="315342"/>
          </a:xfrm>
          <a:prstGeom prst="rect">
            <a:avLst/>
          </a:prstGeom>
          <a:solidFill>
            <a:srgbClr val="57844D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/>
              <a:t>Functional Check and Initial Start-up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285" y="4389508"/>
            <a:ext cx="3084154" cy="154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7421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Optimising Energy Consumption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7850"/>
            <a:ext cx="10515600" cy="3492500"/>
          </a:xfrm>
        </p:spPr>
        <p:txBody>
          <a:bodyPr>
            <a:normAutofit/>
          </a:bodyPr>
          <a:lstStyle/>
          <a:p>
            <a:r>
              <a:rPr lang="en-GB" noProof="0" dirty="0"/>
              <a:t>Camera - Strategies</a:t>
            </a:r>
          </a:p>
          <a:p>
            <a:pPr lvl="1"/>
            <a:r>
              <a:rPr lang="en-GB" noProof="0" dirty="0">
                <a:sym typeface="Wingdings" panose="05000000000000000000" pitchFamily="2" charset="2"/>
              </a:rPr>
              <a:t>Parameters of the camera preview </a:t>
            </a:r>
          </a:p>
          <a:p>
            <a:pPr lvl="2"/>
            <a:r>
              <a:rPr lang="en-GB" noProof="0" dirty="0">
                <a:sym typeface="Wingdings" panose="05000000000000000000" pitchFamily="2" charset="2"/>
              </a:rPr>
              <a:t>Refresh Rate</a:t>
            </a:r>
          </a:p>
          <a:p>
            <a:pPr lvl="2"/>
            <a:r>
              <a:rPr lang="en-GB" noProof="0" dirty="0">
                <a:sym typeface="Wingdings" panose="05000000000000000000" pitchFamily="2" charset="2"/>
              </a:rPr>
              <a:t>Preview Resolution</a:t>
            </a:r>
          </a:p>
          <a:p>
            <a:pPr lvl="1"/>
            <a:r>
              <a:rPr lang="en-GB" noProof="0" dirty="0">
                <a:sym typeface="Wingdings" panose="05000000000000000000" pitchFamily="2" charset="2"/>
              </a:rPr>
              <a:t>Minimise share of overall runtime of the device</a:t>
            </a:r>
          </a:p>
          <a:p>
            <a:pPr lvl="1"/>
            <a:endParaRPr lang="en-GB" noProof="0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GB" noProof="0" dirty="0">
                <a:sym typeface="Wingdings" panose="05000000000000000000" pitchFamily="2" charset="2"/>
              </a:rPr>
              <a:t> Implementation of </a:t>
            </a:r>
            <a:r>
              <a:rPr lang="en-GB" noProof="0" dirty="0"/>
              <a:t>barcode image processing library (</a:t>
            </a:r>
            <a:r>
              <a:rPr lang="en-GB" noProof="0" dirty="0" err="1"/>
              <a:t>ZXing</a:t>
            </a:r>
            <a:r>
              <a:rPr lang="en-GB" noProof="0" dirty="0"/>
              <a:t>)</a:t>
            </a:r>
          </a:p>
          <a:p>
            <a:pPr lvl="2"/>
            <a:r>
              <a:rPr lang="en-GB" noProof="0" dirty="0"/>
              <a:t>Offers full adaptability (open source project)</a:t>
            </a:r>
          </a:p>
          <a:p>
            <a:pPr lvl="2"/>
            <a:r>
              <a:rPr lang="en-GB" noProof="0" dirty="0"/>
              <a:t>Supports all common barcodes</a:t>
            </a:r>
          </a:p>
          <a:p>
            <a:pPr marL="0" indent="0">
              <a:buNone/>
            </a:pPr>
            <a:endParaRPr lang="en-GB" noProof="0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GB" noProof="0" dirty="0"/>
          </a:p>
          <a:p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Sebastian Felix Rauh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B767-65CD-4B1F-9A65-30CD74C55F13}" type="slidenum">
              <a:rPr lang="en-GB" smtClean="0"/>
              <a:t>24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5958113"/>
            <a:ext cx="778043" cy="315341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4541361" y="5958114"/>
            <a:ext cx="1512709" cy="315340"/>
            <a:chOff x="5599251" y="4487949"/>
            <a:chExt cx="1035874" cy="940184"/>
          </a:xfrm>
        </p:grpSpPr>
        <p:sp>
          <p:nvSpPr>
            <p:cNvPr id="9" name="Rectangle 8"/>
            <p:cNvSpPr/>
            <p:nvPr/>
          </p:nvSpPr>
          <p:spPr>
            <a:xfrm>
              <a:off x="5814703" y="4487949"/>
              <a:ext cx="175858" cy="9401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029418" y="4487949"/>
              <a:ext cx="176277" cy="9401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244552" y="4487949"/>
              <a:ext cx="175858" cy="9401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459267" y="4487949"/>
              <a:ext cx="175858" cy="9401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599251" y="4487949"/>
              <a:ext cx="175858" cy="9401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42604" y="5077754"/>
            <a:ext cx="1834201" cy="121747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9817383" y="5958112"/>
            <a:ext cx="778043" cy="315341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655580" y="5958112"/>
            <a:ext cx="1536420" cy="315341"/>
          </a:xfrm>
          <a:prstGeom prst="rect">
            <a:avLst/>
          </a:prstGeom>
          <a:solidFill>
            <a:srgbClr val="57844D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/>
              <a:t>In-Lab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114223" y="5958111"/>
            <a:ext cx="3643006" cy="315342"/>
          </a:xfrm>
          <a:prstGeom prst="rect">
            <a:avLst/>
          </a:prstGeom>
          <a:solidFill>
            <a:srgbClr val="57844D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/>
              <a:t>Calibration of the Driver Assistance System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38201" y="5958111"/>
            <a:ext cx="3643006" cy="315342"/>
          </a:xfrm>
          <a:prstGeom prst="rect">
            <a:avLst/>
          </a:prstGeom>
          <a:solidFill>
            <a:srgbClr val="57844D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/>
              <a:t>Functional Check and Initial Start-up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285" y="4389508"/>
            <a:ext cx="3084154" cy="154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1803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Optimising Energy Consumption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7850"/>
            <a:ext cx="10515600" cy="3492500"/>
          </a:xfrm>
        </p:spPr>
        <p:txBody>
          <a:bodyPr>
            <a:normAutofit/>
          </a:bodyPr>
          <a:lstStyle/>
          <a:p>
            <a:r>
              <a:rPr lang="en-GB" noProof="0" dirty="0">
                <a:sym typeface="Wingdings" panose="05000000000000000000" pitchFamily="2" charset="2"/>
              </a:rPr>
              <a:t>Processor</a:t>
            </a:r>
            <a:r>
              <a:rPr lang="en-GB" noProof="0" dirty="0"/>
              <a:t> - Strategies</a:t>
            </a:r>
          </a:p>
          <a:p>
            <a:pPr lvl="1"/>
            <a:r>
              <a:rPr lang="en-GB" noProof="0" dirty="0">
                <a:sym typeface="Wingdings" panose="05000000000000000000" pitchFamily="2" charset="2"/>
              </a:rPr>
              <a:t>Optimising CPU clock rate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en-GB" noProof="0" dirty="0">
                <a:sym typeface="Wingdings" panose="05000000000000000000" pitchFamily="2" charset="2"/>
              </a:rPr>
              <a:t>Selection of the most appropriate Governor </a:t>
            </a:r>
          </a:p>
          <a:p>
            <a:pPr lvl="1"/>
            <a:r>
              <a:rPr lang="en-GB" noProof="0" dirty="0">
                <a:sym typeface="Wingdings" panose="05000000000000000000" pitchFamily="2" charset="2"/>
              </a:rPr>
              <a:t>Rooting the device is necessary</a:t>
            </a:r>
          </a:p>
          <a:p>
            <a:endParaRPr lang="en-GB" noProof="0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GB" noProof="0" dirty="0"/>
          </a:p>
          <a:p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Sebastian Felix Rauh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B767-65CD-4B1F-9A65-30CD74C55F13}" type="slidenum">
              <a:rPr lang="en-GB" smtClean="0"/>
              <a:t>25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5958113"/>
            <a:ext cx="778043" cy="315341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4541361" y="5958114"/>
            <a:ext cx="1512709" cy="315340"/>
            <a:chOff x="5599251" y="4487949"/>
            <a:chExt cx="1035874" cy="940184"/>
          </a:xfrm>
        </p:grpSpPr>
        <p:sp>
          <p:nvSpPr>
            <p:cNvPr id="9" name="Rectangle 8"/>
            <p:cNvSpPr/>
            <p:nvPr/>
          </p:nvSpPr>
          <p:spPr>
            <a:xfrm>
              <a:off x="5814703" y="4487949"/>
              <a:ext cx="175858" cy="9401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029418" y="4487949"/>
              <a:ext cx="176277" cy="9401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244552" y="4487949"/>
              <a:ext cx="175858" cy="9401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459267" y="4487949"/>
              <a:ext cx="175858" cy="9401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599251" y="4487949"/>
              <a:ext cx="175858" cy="9401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42604" y="5077754"/>
            <a:ext cx="1834201" cy="121747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9817383" y="5958112"/>
            <a:ext cx="778043" cy="315341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655580" y="5958112"/>
            <a:ext cx="1536420" cy="315341"/>
          </a:xfrm>
          <a:prstGeom prst="rect">
            <a:avLst/>
          </a:prstGeom>
          <a:solidFill>
            <a:srgbClr val="57844D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/>
              <a:t>In-Lab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114223" y="5958111"/>
            <a:ext cx="3643006" cy="315342"/>
          </a:xfrm>
          <a:prstGeom prst="rect">
            <a:avLst/>
          </a:prstGeom>
          <a:solidFill>
            <a:srgbClr val="57844D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/>
              <a:t>Calibration of the Driver Assistance System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38201" y="5958111"/>
            <a:ext cx="3643006" cy="315342"/>
          </a:xfrm>
          <a:prstGeom prst="rect">
            <a:avLst/>
          </a:prstGeom>
          <a:solidFill>
            <a:srgbClr val="57844D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/>
              <a:t>Functional Check and Initial Start-up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285" y="4389508"/>
            <a:ext cx="3084154" cy="154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3290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Optimising Energy Consumption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7850"/>
            <a:ext cx="11042650" cy="3492500"/>
          </a:xfrm>
        </p:spPr>
        <p:txBody>
          <a:bodyPr>
            <a:normAutofit fontScale="92500" lnSpcReduction="20000"/>
          </a:bodyPr>
          <a:lstStyle/>
          <a:p>
            <a:r>
              <a:rPr lang="en-GB" noProof="0" dirty="0">
                <a:sym typeface="Wingdings" panose="05000000000000000000" pitchFamily="2" charset="2"/>
              </a:rPr>
              <a:t>Device was running about 2 h without shutting down</a:t>
            </a:r>
          </a:p>
          <a:p>
            <a:pPr lvl="1"/>
            <a:r>
              <a:rPr lang="en-GB" noProof="0" dirty="0">
                <a:sym typeface="Wingdings" panose="05000000000000000000" pitchFamily="2" charset="2"/>
              </a:rPr>
              <a:t>With additional battery pack this can be extended to one work shift (8 h) </a:t>
            </a:r>
          </a:p>
          <a:p>
            <a:r>
              <a:rPr lang="en-GB" noProof="0" dirty="0">
                <a:sym typeface="Wingdings" panose="05000000000000000000" pitchFamily="2" charset="2"/>
              </a:rPr>
              <a:t>Added-Value Analysis (performed in the Finishing division):</a:t>
            </a:r>
          </a:p>
          <a:p>
            <a:pPr lvl="1"/>
            <a:r>
              <a:rPr lang="en-GB" noProof="0" dirty="0">
                <a:sym typeface="Wingdings" panose="05000000000000000000" pitchFamily="2" charset="2"/>
              </a:rPr>
              <a:t>The reworked application has been used in a test setting</a:t>
            </a:r>
          </a:p>
          <a:p>
            <a:pPr lvl="1"/>
            <a:r>
              <a:rPr lang="en-GB" noProof="0" dirty="0">
                <a:sym typeface="Wingdings" panose="05000000000000000000" pitchFamily="2" charset="2"/>
              </a:rPr>
              <a:t>7 participants executed selected tasks after familiarising with the interaction </a:t>
            </a:r>
          </a:p>
          <a:p>
            <a:pPr lvl="1"/>
            <a:r>
              <a:rPr lang="en-GB" noProof="0" dirty="0">
                <a:sym typeface="Wingdings" panose="05000000000000000000" pitchFamily="2" charset="2"/>
              </a:rPr>
              <a:t>Overall they were 26 s faster with Google Glass (~ 2%)</a:t>
            </a:r>
          </a:p>
          <a:p>
            <a:r>
              <a:rPr lang="en-GB" noProof="0" dirty="0">
                <a:sym typeface="Wingdings" panose="05000000000000000000" pitchFamily="2" charset="2"/>
              </a:rPr>
              <a:t>Users stated:</a:t>
            </a:r>
          </a:p>
          <a:p>
            <a:pPr lvl="1"/>
            <a:r>
              <a:rPr lang="en-GB" noProof="0" dirty="0">
                <a:sym typeface="Wingdings" panose="05000000000000000000" pitchFamily="2" charset="2"/>
              </a:rPr>
              <a:t>“The usage of the HWD is a great facilitation”</a:t>
            </a:r>
          </a:p>
          <a:p>
            <a:pPr lvl="1"/>
            <a:r>
              <a:rPr lang="en-GB" noProof="0" dirty="0">
                <a:sym typeface="Wingdings" panose="05000000000000000000" pitchFamily="2" charset="2"/>
              </a:rPr>
              <a:t>“Barcode scanning is easier with a hand-held device”</a:t>
            </a:r>
          </a:p>
          <a:p>
            <a:pPr lvl="1"/>
            <a:r>
              <a:rPr lang="en-GB" dirty="0">
                <a:sym typeface="Wingdings" panose="05000000000000000000" pitchFamily="2" charset="2"/>
              </a:rPr>
              <a:t>“The biggest advantage most probably is that I have both hands free”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Sebastian Felix Rauh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B767-65CD-4B1F-9A65-30CD74C55F13}" type="slidenum">
              <a:rPr lang="en-GB" smtClean="0"/>
              <a:t>26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5958113"/>
            <a:ext cx="778043" cy="315341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4541361" y="5958114"/>
            <a:ext cx="1512709" cy="315340"/>
            <a:chOff x="5599251" y="4487949"/>
            <a:chExt cx="1035874" cy="940184"/>
          </a:xfrm>
        </p:grpSpPr>
        <p:sp>
          <p:nvSpPr>
            <p:cNvPr id="9" name="Rectangle 8"/>
            <p:cNvSpPr/>
            <p:nvPr/>
          </p:nvSpPr>
          <p:spPr>
            <a:xfrm>
              <a:off x="5814703" y="4487949"/>
              <a:ext cx="175858" cy="9401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029418" y="4487949"/>
              <a:ext cx="176277" cy="9401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244552" y="4487949"/>
              <a:ext cx="175858" cy="9401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459267" y="4487949"/>
              <a:ext cx="175858" cy="9401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599251" y="4487949"/>
              <a:ext cx="175858" cy="9401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42604" y="5077754"/>
            <a:ext cx="1834201" cy="121747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9817383" y="5958112"/>
            <a:ext cx="778043" cy="315341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655580" y="5958112"/>
            <a:ext cx="1536420" cy="315341"/>
          </a:xfrm>
          <a:prstGeom prst="rect">
            <a:avLst/>
          </a:prstGeom>
          <a:solidFill>
            <a:srgbClr val="57844D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/>
              <a:t>In-Lab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114223" y="5958111"/>
            <a:ext cx="3643006" cy="315342"/>
          </a:xfrm>
          <a:prstGeom prst="rect">
            <a:avLst/>
          </a:prstGeom>
          <a:solidFill>
            <a:srgbClr val="57844D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/>
              <a:t>Calibration of the Driver Assistance System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38201" y="5958111"/>
            <a:ext cx="3643006" cy="315342"/>
          </a:xfrm>
          <a:prstGeom prst="rect">
            <a:avLst/>
          </a:prstGeom>
          <a:solidFill>
            <a:srgbClr val="57844D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/>
              <a:t>Functional Check and Initial Start-up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285" y="4389508"/>
            <a:ext cx="3084154" cy="154058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6" name="Ink 25"/>
              <p14:cNvContentPartPr/>
              <p14:nvPr/>
            </p14:nvContentPartPr>
            <p14:xfrm>
              <a:off x="8366760" y="2593440"/>
              <a:ext cx="1800" cy="936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357400" y="2584080"/>
                <a:ext cx="20520" cy="2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832927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Head Worn Display Benchmarking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7850"/>
            <a:ext cx="10515600" cy="3821430"/>
          </a:xfrm>
        </p:spPr>
        <p:txBody>
          <a:bodyPr>
            <a:normAutofit lnSpcReduction="10000"/>
          </a:bodyPr>
          <a:lstStyle/>
          <a:p>
            <a:r>
              <a:rPr lang="en-GB" noProof="0" dirty="0"/>
              <a:t>The group of HWD still is diversifying</a:t>
            </a:r>
          </a:p>
          <a:p>
            <a:endParaRPr lang="en-GB" noProof="0" dirty="0"/>
          </a:p>
          <a:p>
            <a:r>
              <a:rPr lang="en-GB" noProof="0" dirty="0"/>
              <a:t>Manufacturers, developers, designers and early adopters are exploring their possibilities and limitations</a:t>
            </a:r>
          </a:p>
          <a:p>
            <a:endParaRPr lang="en-GB" noProof="0" dirty="0"/>
          </a:p>
          <a:p>
            <a:r>
              <a:rPr lang="en-GB" noProof="0" dirty="0"/>
              <a:t>They need for a tool to make informed decisions about which HWD to use in their software projects</a:t>
            </a:r>
          </a:p>
          <a:p>
            <a:pPr lvl="1"/>
            <a:r>
              <a:rPr lang="en-GB" noProof="0" dirty="0"/>
              <a:t>To convince other stakeholders, e.g. to select the most suitable device</a:t>
            </a:r>
          </a:p>
          <a:p>
            <a:pPr lvl="1"/>
            <a:r>
              <a:rPr lang="en-GB" noProof="0" dirty="0"/>
              <a:t>To be aware which device fulfils the requirements in the project the best</a:t>
            </a:r>
          </a:p>
          <a:p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Sebastian Felix Rauh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B767-65CD-4B1F-9A65-30CD74C55F13}" type="slidenum">
              <a:rPr lang="en-GB" smtClean="0"/>
              <a:t>27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5958113"/>
            <a:ext cx="778043" cy="315341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4541361" y="5958114"/>
            <a:ext cx="1512709" cy="315340"/>
            <a:chOff x="5599251" y="4487949"/>
            <a:chExt cx="1035874" cy="940184"/>
          </a:xfrm>
        </p:grpSpPr>
        <p:sp>
          <p:nvSpPr>
            <p:cNvPr id="9" name="Rectangle 8"/>
            <p:cNvSpPr/>
            <p:nvPr/>
          </p:nvSpPr>
          <p:spPr>
            <a:xfrm>
              <a:off x="5814703" y="4487949"/>
              <a:ext cx="175858" cy="9401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029418" y="4487949"/>
              <a:ext cx="176277" cy="9401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244552" y="4487949"/>
              <a:ext cx="175858" cy="9401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459267" y="4487949"/>
              <a:ext cx="175858" cy="9401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599251" y="4487949"/>
              <a:ext cx="175858" cy="9401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9817383" y="5958112"/>
            <a:ext cx="778043" cy="315341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655580" y="5958112"/>
            <a:ext cx="1536420" cy="315341"/>
          </a:xfrm>
          <a:prstGeom prst="rect">
            <a:avLst/>
          </a:prstGeom>
          <a:solidFill>
            <a:srgbClr val="57844D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/>
              <a:t>In-Lab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114223" y="5958111"/>
            <a:ext cx="3643006" cy="315342"/>
          </a:xfrm>
          <a:prstGeom prst="rect">
            <a:avLst/>
          </a:prstGeom>
          <a:solidFill>
            <a:srgbClr val="57844D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/>
              <a:t>Calibration of the Driver Assistance System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38201" y="5958111"/>
            <a:ext cx="3643006" cy="315342"/>
          </a:xfrm>
          <a:prstGeom prst="rect">
            <a:avLst/>
          </a:prstGeom>
          <a:solidFill>
            <a:srgbClr val="57844D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/>
              <a:t>Functional Check and Initial Start-up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5655" y="5290457"/>
            <a:ext cx="1016270" cy="66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9693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Head Worn Display Benchmarking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7850"/>
            <a:ext cx="10515600" cy="3925933"/>
          </a:xfrm>
        </p:spPr>
        <p:txBody>
          <a:bodyPr>
            <a:normAutofit fontScale="92500"/>
          </a:bodyPr>
          <a:lstStyle/>
          <a:p>
            <a:r>
              <a:rPr lang="en-GB" noProof="0" dirty="0"/>
              <a:t>Aim: Development of a Android benchmark suite for “professional users” </a:t>
            </a:r>
          </a:p>
          <a:p>
            <a:pPr lvl="1"/>
            <a:r>
              <a:rPr lang="en-GB" noProof="0" dirty="0"/>
              <a:t>Empower the users to run their own benchmark tests</a:t>
            </a:r>
          </a:p>
          <a:p>
            <a:pPr lvl="1"/>
            <a:r>
              <a:rPr lang="en-GB" noProof="0" dirty="0"/>
              <a:t>Grant access to a database to compare with other devices</a:t>
            </a:r>
          </a:p>
          <a:p>
            <a:r>
              <a:rPr lang="en-GB" noProof="0" dirty="0"/>
              <a:t>Identification of the key features of HWD using literature and own experience</a:t>
            </a:r>
          </a:p>
          <a:p>
            <a:pPr lvl="1"/>
            <a:r>
              <a:rPr lang="en-GB" noProof="0" dirty="0"/>
              <a:t>Camera: For object recognition a high quality camera image is needed</a:t>
            </a:r>
          </a:p>
          <a:p>
            <a:pPr lvl="1"/>
            <a:r>
              <a:rPr lang="en-GB" noProof="0" dirty="0"/>
              <a:t>CPU: Some tasks cannot be outsourced to a backend system</a:t>
            </a:r>
          </a:p>
          <a:p>
            <a:pPr lvl="1"/>
            <a:r>
              <a:rPr lang="en-GB" noProof="0" dirty="0"/>
              <a:t>Battery: the grade of mobility of any devices depends on the capacity of its battery</a:t>
            </a:r>
          </a:p>
          <a:p>
            <a:pPr lvl="1"/>
            <a:r>
              <a:rPr lang="en-GB" noProof="0" dirty="0"/>
              <a:t>Positioning Service: Many use cases include the usage of the devices current position</a:t>
            </a:r>
          </a:p>
          <a:p>
            <a:endParaRPr lang="en-GB" noProof="0" dirty="0"/>
          </a:p>
          <a:p>
            <a:pPr marL="0" indent="0">
              <a:buNone/>
            </a:pPr>
            <a:endParaRPr lang="en-GB" noProof="0" dirty="0"/>
          </a:p>
          <a:p>
            <a:pPr lvl="1"/>
            <a:endParaRPr lang="en-GB" noProof="0" dirty="0"/>
          </a:p>
          <a:p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Sebastian Felix Rauh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B767-65CD-4B1F-9A65-30CD74C55F13}" type="slidenum">
              <a:rPr lang="en-GB" smtClean="0"/>
              <a:t>28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5958113"/>
            <a:ext cx="778043" cy="315341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4541361" y="5958114"/>
            <a:ext cx="1512709" cy="315340"/>
            <a:chOff x="5599251" y="4487949"/>
            <a:chExt cx="1035874" cy="940184"/>
          </a:xfrm>
        </p:grpSpPr>
        <p:sp>
          <p:nvSpPr>
            <p:cNvPr id="9" name="Rectangle 8"/>
            <p:cNvSpPr/>
            <p:nvPr/>
          </p:nvSpPr>
          <p:spPr>
            <a:xfrm>
              <a:off x="5814703" y="4487949"/>
              <a:ext cx="175858" cy="9401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029418" y="4487949"/>
              <a:ext cx="176277" cy="9401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244552" y="4487949"/>
              <a:ext cx="175858" cy="9401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459267" y="4487949"/>
              <a:ext cx="175858" cy="9401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599251" y="4487949"/>
              <a:ext cx="175858" cy="9401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9817383" y="5958112"/>
            <a:ext cx="778043" cy="315341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655580" y="5958112"/>
            <a:ext cx="1536420" cy="315341"/>
          </a:xfrm>
          <a:prstGeom prst="rect">
            <a:avLst/>
          </a:prstGeom>
          <a:solidFill>
            <a:srgbClr val="57844D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/>
              <a:t>In-Lab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114223" y="5958111"/>
            <a:ext cx="3643006" cy="315342"/>
          </a:xfrm>
          <a:prstGeom prst="rect">
            <a:avLst/>
          </a:prstGeom>
          <a:solidFill>
            <a:srgbClr val="57844D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/>
              <a:t>Calibration of the Driver Assistance System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38201" y="5958111"/>
            <a:ext cx="3643006" cy="315342"/>
          </a:xfrm>
          <a:prstGeom prst="rect">
            <a:avLst/>
          </a:prstGeom>
          <a:solidFill>
            <a:srgbClr val="57844D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/>
              <a:t>Functional Check and Initial Start-up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5655" y="5290457"/>
            <a:ext cx="1016270" cy="66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997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The Industrial Environment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/>
              <a:t>German car manufacturer</a:t>
            </a:r>
          </a:p>
          <a:p>
            <a:endParaRPr lang="en-GB" noProof="0" dirty="0"/>
          </a:p>
          <a:p>
            <a:r>
              <a:rPr lang="en-GB" noProof="0" dirty="0"/>
              <a:t>Shop floor:</a:t>
            </a:r>
          </a:p>
          <a:p>
            <a:pPr lvl="1"/>
            <a:r>
              <a:rPr lang="en-GB" noProof="0" dirty="0"/>
              <a:t>Floor-borne vehicles of several kinds (forklift, transport vehicles, bikes…)</a:t>
            </a:r>
          </a:p>
          <a:p>
            <a:pPr lvl="1"/>
            <a:r>
              <a:rPr lang="en-GB" noProof="0" dirty="0"/>
              <a:t>High noise level</a:t>
            </a:r>
          </a:p>
          <a:p>
            <a:pPr lvl="1"/>
            <a:r>
              <a:rPr lang="en-GB" noProof="0" dirty="0"/>
              <a:t>Clean environment </a:t>
            </a:r>
          </a:p>
          <a:p>
            <a:pPr lvl="1"/>
            <a:r>
              <a:rPr lang="en-GB" noProof="0" dirty="0"/>
              <a:t>High degree of automation</a:t>
            </a:r>
          </a:p>
          <a:p>
            <a:pPr lvl="1"/>
            <a:endParaRPr lang="en-GB" noProof="0" dirty="0"/>
          </a:p>
          <a:p>
            <a:r>
              <a:rPr lang="en-GB" noProof="0" dirty="0"/>
              <a:t>Final assembly on the conveyer belt</a:t>
            </a:r>
          </a:p>
          <a:p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Sebastian Felix Rauh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B767-65CD-4B1F-9A65-30CD74C55F1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8044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Head Worn Display Benchmarking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7850"/>
            <a:ext cx="10515600" cy="3494859"/>
          </a:xfrm>
        </p:spPr>
        <p:txBody>
          <a:bodyPr>
            <a:normAutofit/>
          </a:bodyPr>
          <a:lstStyle/>
          <a:p>
            <a:r>
              <a:rPr lang="en-GB" noProof="0" dirty="0"/>
              <a:t>Assumptions: </a:t>
            </a:r>
          </a:p>
          <a:p>
            <a:pPr lvl="1"/>
            <a:r>
              <a:rPr lang="en-GB" noProof="0" dirty="0"/>
              <a:t>A school grade like rating system is easy to understand</a:t>
            </a:r>
          </a:p>
          <a:p>
            <a:pPr lvl="1"/>
            <a:r>
              <a:rPr lang="en-GB" noProof="0" dirty="0"/>
              <a:t>For object detection the noise share and the precision in edge detection are the most important parameters</a:t>
            </a:r>
          </a:p>
          <a:p>
            <a:pPr lvl="1"/>
            <a:r>
              <a:rPr lang="en-GB" noProof="0" dirty="0"/>
              <a:t>HWD need to be able to pre-process captured streams, perform simple encryption and decryption and render 3D objects</a:t>
            </a:r>
          </a:p>
          <a:p>
            <a:pPr lvl="2">
              <a:buFont typeface="Wingdings" panose="05000000000000000000" pitchFamily="2" charset="2"/>
              <a:buChar char="à"/>
            </a:pPr>
            <a:r>
              <a:rPr lang="en-GB" noProof="0" dirty="0">
                <a:sym typeface="Wingdings" panose="05000000000000000000" pitchFamily="2" charset="2"/>
              </a:rPr>
              <a:t>High performance tasks will be outsourced to a powerful backend system</a:t>
            </a:r>
          </a:p>
          <a:p>
            <a:pPr lvl="1"/>
            <a:r>
              <a:rPr lang="en-GB" noProof="0" dirty="0">
                <a:sym typeface="Wingdings" panose="05000000000000000000" pitchFamily="2" charset="2"/>
              </a:rPr>
              <a:t>State of the art-smartphone can be used as CPU reference device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Sebastian Felix Rauh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B767-65CD-4B1F-9A65-30CD74C55F13}" type="slidenum">
              <a:rPr lang="en-GB" smtClean="0"/>
              <a:t>29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5958113"/>
            <a:ext cx="778043" cy="315341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4541361" y="5958114"/>
            <a:ext cx="1512709" cy="315340"/>
            <a:chOff x="5599251" y="4487949"/>
            <a:chExt cx="1035874" cy="940184"/>
          </a:xfrm>
        </p:grpSpPr>
        <p:sp>
          <p:nvSpPr>
            <p:cNvPr id="9" name="Rectangle 8"/>
            <p:cNvSpPr/>
            <p:nvPr/>
          </p:nvSpPr>
          <p:spPr>
            <a:xfrm>
              <a:off x="5814703" y="4487949"/>
              <a:ext cx="175858" cy="9401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029418" y="4487949"/>
              <a:ext cx="176277" cy="9401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244552" y="4487949"/>
              <a:ext cx="175858" cy="9401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459267" y="4487949"/>
              <a:ext cx="175858" cy="9401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599251" y="4487949"/>
              <a:ext cx="175858" cy="9401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9817383" y="5958112"/>
            <a:ext cx="778043" cy="315341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655580" y="5958112"/>
            <a:ext cx="1536420" cy="315341"/>
          </a:xfrm>
          <a:prstGeom prst="rect">
            <a:avLst/>
          </a:prstGeom>
          <a:solidFill>
            <a:srgbClr val="57844D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/>
              <a:t>In-Lab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114223" y="5958111"/>
            <a:ext cx="3643006" cy="315342"/>
          </a:xfrm>
          <a:prstGeom prst="rect">
            <a:avLst/>
          </a:prstGeom>
          <a:solidFill>
            <a:srgbClr val="57844D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/>
              <a:t>Calibration of the Driver Assistance System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38201" y="5958111"/>
            <a:ext cx="3643006" cy="315342"/>
          </a:xfrm>
          <a:prstGeom prst="rect">
            <a:avLst/>
          </a:prstGeom>
          <a:solidFill>
            <a:srgbClr val="57844D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/>
              <a:t>Functional Check and Initial Start-up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5655" y="5290457"/>
            <a:ext cx="1016270" cy="66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1278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Head Worn Display Benchmarking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7850"/>
            <a:ext cx="10515600" cy="3494859"/>
          </a:xfrm>
        </p:spPr>
        <p:txBody>
          <a:bodyPr>
            <a:normAutofit/>
          </a:bodyPr>
          <a:lstStyle/>
          <a:p>
            <a:r>
              <a:rPr lang="en-GB" noProof="0" dirty="0"/>
              <a:t>Challenges: </a:t>
            </a:r>
          </a:p>
          <a:p>
            <a:pPr lvl="1"/>
            <a:r>
              <a:rPr lang="en-GB" noProof="0" dirty="0"/>
              <a:t>For camera testing the lighting conditions are crucial</a:t>
            </a:r>
          </a:p>
          <a:p>
            <a:pPr lvl="1"/>
            <a:r>
              <a:rPr lang="en-GB" noProof="0" dirty="0"/>
              <a:t>For GPS-testing any obstacle close to the device can influence the results</a:t>
            </a:r>
          </a:p>
          <a:p>
            <a:pPr lvl="1"/>
            <a:endParaRPr lang="en-GB" noProof="0" dirty="0"/>
          </a:p>
          <a:p>
            <a:r>
              <a:rPr lang="en-GB" noProof="0" dirty="0"/>
              <a:t>But we want the user to perform this benchmarking?</a:t>
            </a:r>
          </a:p>
          <a:p>
            <a:pPr lvl="1"/>
            <a:r>
              <a:rPr lang="en-GB" noProof="0" dirty="0"/>
              <a:t>Inform user about how to overcome this problems</a:t>
            </a:r>
          </a:p>
          <a:p>
            <a:pPr lvl="1"/>
            <a:r>
              <a:rPr lang="en-GB" noProof="0" dirty="0"/>
              <a:t>Make clear that these measures depend on the users performance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Sebastian Felix Rauh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B767-65CD-4B1F-9A65-30CD74C55F13}" type="slidenum">
              <a:rPr lang="en-GB" smtClean="0"/>
              <a:t>30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5958113"/>
            <a:ext cx="778043" cy="315341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4541361" y="5958114"/>
            <a:ext cx="1512709" cy="315340"/>
            <a:chOff x="5599251" y="4487949"/>
            <a:chExt cx="1035874" cy="940184"/>
          </a:xfrm>
        </p:grpSpPr>
        <p:sp>
          <p:nvSpPr>
            <p:cNvPr id="9" name="Rectangle 8"/>
            <p:cNvSpPr/>
            <p:nvPr/>
          </p:nvSpPr>
          <p:spPr>
            <a:xfrm>
              <a:off x="5814703" y="4487949"/>
              <a:ext cx="175858" cy="9401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029418" y="4487949"/>
              <a:ext cx="176277" cy="9401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244552" y="4487949"/>
              <a:ext cx="175858" cy="9401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459267" y="4487949"/>
              <a:ext cx="175858" cy="9401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599251" y="4487949"/>
              <a:ext cx="175858" cy="9401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9817383" y="5958112"/>
            <a:ext cx="778043" cy="315341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655580" y="5958112"/>
            <a:ext cx="1536420" cy="315341"/>
          </a:xfrm>
          <a:prstGeom prst="rect">
            <a:avLst/>
          </a:prstGeom>
          <a:solidFill>
            <a:srgbClr val="57844D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/>
              <a:t>In-Lab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114223" y="5958111"/>
            <a:ext cx="3643006" cy="315342"/>
          </a:xfrm>
          <a:prstGeom prst="rect">
            <a:avLst/>
          </a:prstGeom>
          <a:solidFill>
            <a:srgbClr val="57844D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/>
              <a:t>Calibration of the Driver Assistance System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38201" y="5958111"/>
            <a:ext cx="3643006" cy="315342"/>
          </a:xfrm>
          <a:prstGeom prst="rect">
            <a:avLst/>
          </a:prstGeom>
          <a:solidFill>
            <a:srgbClr val="57844D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/>
              <a:t>Functional Check and Initial Start-up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5655" y="5290457"/>
            <a:ext cx="1016270" cy="66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4445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Head Worn Display Benchmarking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7850"/>
            <a:ext cx="10515600" cy="3494859"/>
          </a:xfrm>
        </p:spPr>
        <p:txBody>
          <a:bodyPr>
            <a:normAutofit/>
          </a:bodyPr>
          <a:lstStyle/>
          <a:p>
            <a:r>
              <a:rPr lang="en-GB" noProof="0" dirty="0"/>
              <a:t>We used Recon Jet and Epson </a:t>
            </a:r>
            <a:r>
              <a:rPr lang="en-GB" noProof="0" dirty="0" err="1"/>
              <a:t>Moverio</a:t>
            </a:r>
            <a:r>
              <a:rPr lang="en-GB" noProof="0" dirty="0"/>
              <a:t> BT-200 </a:t>
            </a:r>
          </a:p>
          <a:p>
            <a:r>
              <a:rPr lang="en-GB" noProof="0" dirty="0"/>
              <a:t>We selected German school grades (1: very good – 6: fail)</a:t>
            </a:r>
          </a:p>
          <a:p>
            <a:endParaRPr lang="en-GB" noProof="0" dirty="0"/>
          </a:p>
          <a:p>
            <a:r>
              <a:rPr lang="en-GB" noProof="0" dirty="0"/>
              <a:t>Tests performed:</a:t>
            </a:r>
          </a:p>
          <a:p>
            <a:pPr lvl="1"/>
            <a:r>
              <a:rPr lang="en-GB" noProof="0" dirty="0"/>
              <a:t>7 CPU tests (incl. measurement of battery drain)</a:t>
            </a:r>
          </a:p>
          <a:p>
            <a:pPr lvl="1"/>
            <a:r>
              <a:rPr lang="en-GB" noProof="0" dirty="0"/>
              <a:t>2 camera tests</a:t>
            </a:r>
          </a:p>
          <a:p>
            <a:pPr lvl="1"/>
            <a:r>
              <a:rPr lang="en-GB" noProof="0" dirty="0"/>
              <a:t>2 GNSS tests</a:t>
            </a:r>
          </a:p>
          <a:p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Sebastian Felix Rauh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B767-65CD-4B1F-9A65-30CD74C55F13}" type="slidenum">
              <a:rPr lang="en-GB" smtClean="0"/>
              <a:t>31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5958113"/>
            <a:ext cx="778043" cy="315341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4541361" y="5958114"/>
            <a:ext cx="1512709" cy="315340"/>
            <a:chOff x="5599251" y="4487949"/>
            <a:chExt cx="1035874" cy="940184"/>
          </a:xfrm>
        </p:grpSpPr>
        <p:sp>
          <p:nvSpPr>
            <p:cNvPr id="9" name="Rectangle 8"/>
            <p:cNvSpPr/>
            <p:nvPr/>
          </p:nvSpPr>
          <p:spPr>
            <a:xfrm>
              <a:off x="5814703" y="4487949"/>
              <a:ext cx="175858" cy="9401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029418" y="4487949"/>
              <a:ext cx="176277" cy="9401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244552" y="4487949"/>
              <a:ext cx="175858" cy="9401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459267" y="4487949"/>
              <a:ext cx="175858" cy="9401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599251" y="4487949"/>
              <a:ext cx="175858" cy="9401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9817383" y="5958112"/>
            <a:ext cx="778043" cy="315341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655580" y="5958112"/>
            <a:ext cx="1536420" cy="315341"/>
          </a:xfrm>
          <a:prstGeom prst="rect">
            <a:avLst/>
          </a:prstGeom>
          <a:solidFill>
            <a:srgbClr val="57844D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/>
              <a:t>In-Lab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114223" y="5958111"/>
            <a:ext cx="3643006" cy="315342"/>
          </a:xfrm>
          <a:prstGeom prst="rect">
            <a:avLst/>
          </a:prstGeom>
          <a:solidFill>
            <a:srgbClr val="57844D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/>
              <a:t>Calibration of the Driver Assistance System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38201" y="5958111"/>
            <a:ext cx="3643006" cy="315342"/>
          </a:xfrm>
          <a:prstGeom prst="rect">
            <a:avLst/>
          </a:prstGeom>
          <a:solidFill>
            <a:srgbClr val="57844D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/>
              <a:t>Functional Check and Initial Start-up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5655" y="5290457"/>
            <a:ext cx="1016270" cy="66765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461" y="1812517"/>
            <a:ext cx="2070388" cy="177431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640" y="3480777"/>
            <a:ext cx="3402506" cy="190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2867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noProof="0" dirty="0"/>
              <a:t>Review on the Studies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Sebastian Felix Rauh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B767-65CD-4B1F-9A65-30CD74C55F13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8079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Issues with the used HWD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noProof="0" dirty="0"/>
              <a:t>Unstable Software: Beta-software and Developer Kits</a:t>
            </a:r>
          </a:p>
          <a:p>
            <a:endParaRPr lang="en-GB" noProof="0" dirty="0"/>
          </a:p>
          <a:p>
            <a:r>
              <a:rPr lang="en-GB" noProof="0" dirty="0"/>
              <a:t>Prescription Glasses: Most manufacturers offer a solution</a:t>
            </a:r>
          </a:p>
          <a:p>
            <a:endParaRPr lang="en-GB" noProof="0" dirty="0"/>
          </a:p>
          <a:p>
            <a:r>
              <a:rPr lang="en-GB" noProof="0" dirty="0"/>
              <a:t>Interaction Concept: People need to get used to it</a:t>
            </a:r>
          </a:p>
          <a:p>
            <a:endParaRPr lang="en-GB" noProof="0" dirty="0"/>
          </a:p>
          <a:p>
            <a:r>
              <a:rPr lang="en-GB" noProof="0" dirty="0"/>
              <a:t>Battery Runtime: Can be extended by adjusting source code</a:t>
            </a:r>
          </a:p>
          <a:p>
            <a:endParaRPr lang="en-GB" noProof="0" dirty="0"/>
          </a:p>
          <a:p>
            <a:r>
              <a:rPr lang="en-GB" noProof="0" dirty="0"/>
              <a:t>Overheating: Closely related to the processing load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Sebastian Felix Rauh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B767-65CD-4B1F-9A65-30CD74C55F13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2598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Major Findings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7850"/>
            <a:ext cx="10945872" cy="4351338"/>
          </a:xfrm>
        </p:spPr>
        <p:txBody>
          <a:bodyPr/>
          <a:lstStyle/>
          <a:p>
            <a:r>
              <a:rPr lang="en-GB" noProof="0" dirty="0"/>
              <a:t>Diversity of HWD and interaction concepts	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en-GB" noProof="0" dirty="0">
                <a:sym typeface="Wingdings" panose="05000000000000000000" pitchFamily="2" charset="2"/>
              </a:rPr>
              <a:t>Decision makers have to be able to make an informed decision. Therefore they need support</a:t>
            </a:r>
          </a:p>
          <a:p>
            <a:pPr marL="0" indent="0">
              <a:buNone/>
            </a:pPr>
            <a:endParaRPr lang="en-GB" noProof="0" dirty="0">
              <a:sym typeface="Wingdings" panose="05000000000000000000" pitchFamily="2" charset="2"/>
            </a:endParaRPr>
          </a:p>
          <a:p>
            <a:r>
              <a:rPr lang="en-GB" noProof="0" dirty="0">
                <a:sym typeface="Wingdings" panose="05000000000000000000" pitchFamily="2" charset="2"/>
              </a:rPr>
              <a:t>HWD can be used for worker support, they also enable digitally supporting users in new areas</a:t>
            </a:r>
          </a:p>
          <a:p>
            <a:endParaRPr lang="en-GB" noProof="0" dirty="0">
              <a:sym typeface="Wingdings" panose="05000000000000000000" pitchFamily="2" charset="2"/>
            </a:endParaRPr>
          </a:p>
          <a:p>
            <a:r>
              <a:rPr lang="en-GB" noProof="0" dirty="0">
                <a:sym typeface="Wingdings" panose="05000000000000000000" pitchFamily="2" charset="2"/>
              </a:rPr>
              <a:t>HWD expose the worker to the risk of being (unintentionally) observed</a:t>
            </a:r>
          </a:p>
          <a:p>
            <a:endParaRPr lang="en-GB" noProof="0" dirty="0">
              <a:sym typeface="Wingdings" panose="05000000000000000000" pitchFamily="2" charset="2"/>
            </a:endParaRPr>
          </a:p>
          <a:p>
            <a:endParaRPr lang="en-GB" noProof="0" dirty="0">
              <a:sym typeface="Wingdings" panose="05000000000000000000" pitchFamily="2" charset="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Sebastian Felix Rauh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B767-65CD-4B1F-9A65-30CD74C55F13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1395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Overview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Sebastian Felix Rauh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B767-65CD-4B1F-9A65-30CD74C55F13}" type="slidenum">
              <a:rPr lang="en-GB" smtClean="0"/>
              <a:t>35</a:t>
            </a:fld>
            <a:endParaRPr lang="en-GB"/>
          </a:p>
        </p:txBody>
      </p:sp>
      <p:grpSp>
        <p:nvGrpSpPr>
          <p:cNvPr id="59" name="Group 58"/>
          <p:cNvGrpSpPr/>
          <p:nvPr/>
        </p:nvGrpSpPr>
        <p:grpSpPr>
          <a:xfrm>
            <a:off x="721605" y="1746173"/>
            <a:ext cx="10457253" cy="4452566"/>
            <a:chOff x="1529946" y="31232"/>
            <a:chExt cx="9419994" cy="6712208"/>
          </a:xfrm>
        </p:grpSpPr>
        <p:sp>
          <p:nvSpPr>
            <p:cNvPr id="60" name="Rectangle 59"/>
            <p:cNvSpPr/>
            <p:nvPr/>
          </p:nvSpPr>
          <p:spPr>
            <a:xfrm>
              <a:off x="1620000" y="62213"/>
              <a:ext cx="9292769" cy="47271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620000" y="5759083"/>
              <a:ext cx="9292769" cy="98435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620000" y="3605751"/>
              <a:ext cx="9292769" cy="10777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880000" y="719999"/>
              <a:ext cx="2340000" cy="720000"/>
            </a:xfrm>
            <a:prstGeom prst="rect">
              <a:avLst/>
            </a:prstGeom>
            <a:solidFill>
              <a:srgbClr val="57844D"/>
            </a:solidFill>
            <a:ln w="28575">
              <a:solidFill>
                <a:srgbClr val="57844D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Initial Introduction of HWD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5580000" y="1620000"/>
              <a:ext cx="2340000" cy="720000"/>
            </a:xfrm>
            <a:prstGeom prst="rect">
              <a:avLst/>
            </a:prstGeom>
            <a:solidFill>
              <a:srgbClr val="57844D"/>
            </a:solidFill>
            <a:ln w="28575">
              <a:solidFill>
                <a:srgbClr val="57844D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HWD for Calibration Tasks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880000" y="2700000"/>
              <a:ext cx="2340000" cy="720000"/>
            </a:xfrm>
            <a:prstGeom prst="rect">
              <a:avLst/>
            </a:prstGeom>
            <a:solidFill>
              <a:srgbClr val="57844D"/>
            </a:solidFill>
            <a:ln w="28575">
              <a:solidFill>
                <a:srgbClr val="57844D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Augmented Reality I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2880000" y="3780000"/>
              <a:ext cx="2340000" cy="720000"/>
            </a:xfrm>
            <a:prstGeom prst="rect">
              <a:avLst/>
            </a:prstGeom>
            <a:solidFill>
              <a:srgbClr val="57844D"/>
            </a:solidFill>
            <a:ln w="28575">
              <a:solidFill>
                <a:srgbClr val="57844D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Optimising Energy Consumption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8280000" y="4859999"/>
              <a:ext cx="2340001" cy="720000"/>
            </a:xfrm>
            <a:prstGeom prst="rect">
              <a:avLst/>
            </a:prstGeom>
            <a:solidFill>
              <a:srgbClr val="57844D"/>
            </a:solidFill>
            <a:ln w="28575">
              <a:solidFill>
                <a:srgbClr val="57844D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HWD Benchmarking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880000" y="5940000"/>
              <a:ext cx="2340000" cy="720000"/>
            </a:xfrm>
            <a:prstGeom prst="rect">
              <a:avLst/>
            </a:prstGeom>
            <a:solidFill>
              <a:srgbClr val="CC0033"/>
            </a:solidFill>
            <a:ln w="28575">
              <a:solidFill>
                <a:srgbClr val="CC0033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Augmented Reality II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529947" y="540000"/>
              <a:ext cx="13807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i="1" dirty="0"/>
                <a:t>Phase I (a)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529947" y="3600000"/>
              <a:ext cx="13807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i="1" dirty="0"/>
                <a:t>Phase II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529947" y="4680000"/>
              <a:ext cx="13807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i="1" dirty="0"/>
                <a:t>Phase III</a:t>
              </a:r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1620000" y="540000"/>
              <a:ext cx="9329940" cy="5220000"/>
              <a:chOff x="1620000" y="540000"/>
              <a:chExt cx="9036000" cy="5220000"/>
            </a:xfrm>
          </p:grpSpPr>
          <p:cxnSp>
            <p:nvCxnSpPr>
              <p:cNvPr id="95" name="Straight Connector 94"/>
              <p:cNvCxnSpPr>
                <a:cxnSpLocks/>
              </p:cNvCxnSpPr>
              <p:nvPr/>
            </p:nvCxnSpPr>
            <p:spPr>
              <a:xfrm>
                <a:off x="1656000" y="2520000"/>
                <a:ext cx="9000000" cy="0"/>
              </a:xfrm>
              <a:prstGeom prst="line">
                <a:avLst/>
              </a:prstGeom>
              <a:ln>
                <a:solidFill>
                  <a:schemeClr val="bg2">
                    <a:lumMod val="25000"/>
                  </a:schemeClr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>
                <a:cxnSpLocks/>
              </p:cNvCxnSpPr>
              <p:nvPr/>
            </p:nvCxnSpPr>
            <p:spPr>
              <a:xfrm>
                <a:off x="1620000" y="3600000"/>
                <a:ext cx="9000000" cy="0"/>
              </a:xfrm>
              <a:prstGeom prst="line">
                <a:avLst/>
              </a:prstGeom>
              <a:ln>
                <a:solidFill>
                  <a:schemeClr val="bg2">
                    <a:lumMod val="25000"/>
                  </a:schemeClr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>
                <a:cxnSpLocks/>
              </p:cNvCxnSpPr>
              <p:nvPr/>
            </p:nvCxnSpPr>
            <p:spPr>
              <a:xfrm>
                <a:off x="1620000" y="4680000"/>
                <a:ext cx="9000000" cy="0"/>
              </a:xfrm>
              <a:prstGeom prst="line">
                <a:avLst/>
              </a:prstGeom>
              <a:ln>
                <a:solidFill>
                  <a:schemeClr val="bg2">
                    <a:lumMod val="25000"/>
                  </a:schemeClr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>
                <a:cxnSpLocks/>
              </p:cNvCxnSpPr>
              <p:nvPr/>
            </p:nvCxnSpPr>
            <p:spPr>
              <a:xfrm>
                <a:off x="1620000" y="5760000"/>
                <a:ext cx="9000000" cy="0"/>
              </a:xfrm>
              <a:prstGeom prst="line">
                <a:avLst/>
              </a:prstGeom>
              <a:ln>
                <a:solidFill>
                  <a:schemeClr val="bg2">
                    <a:lumMod val="25000"/>
                  </a:schemeClr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>
                <a:cxnSpLocks/>
              </p:cNvCxnSpPr>
              <p:nvPr/>
            </p:nvCxnSpPr>
            <p:spPr>
              <a:xfrm>
                <a:off x="1620000" y="540000"/>
                <a:ext cx="9000000" cy="0"/>
              </a:xfrm>
              <a:prstGeom prst="line">
                <a:avLst/>
              </a:prstGeom>
              <a:ln>
                <a:solidFill>
                  <a:schemeClr val="bg2">
                    <a:lumMod val="25000"/>
                  </a:schemeClr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3" name="TextBox 72"/>
            <p:cNvSpPr txBox="1"/>
            <p:nvPr/>
          </p:nvSpPr>
          <p:spPr>
            <a:xfrm>
              <a:off x="1529947" y="5760000"/>
              <a:ext cx="13807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i="1" dirty="0"/>
                <a:t>Future Work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529946" y="2520000"/>
              <a:ext cx="13807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i="1" dirty="0"/>
                <a:t>Phase I (b)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735245" y="31232"/>
              <a:ext cx="2629510" cy="4639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i="1" dirty="0"/>
                <a:t>Initial Start-Up and Functional Check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220000" y="31232"/>
              <a:ext cx="3060000" cy="4639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i="1" dirty="0"/>
                <a:t>Driver Assistance System Calibration Bay</a:t>
              </a:r>
            </a:p>
          </p:txBody>
        </p:sp>
        <p:cxnSp>
          <p:nvCxnSpPr>
            <p:cNvPr id="78" name="Connector: Elbow 77"/>
            <p:cNvCxnSpPr>
              <a:stCxn id="63" idx="3"/>
              <a:endCxn id="64" idx="0"/>
            </p:cNvCxnSpPr>
            <p:nvPr/>
          </p:nvCxnSpPr>
          <p:spPr>
            <a:xfrm>
              <a:off x="5220000" y="1079999"/>
              <a:ext cx="1530000" cy="540001"/>
            </a:xfrm>
            <a:prstGeom prst="bentConnector2">
              <a:avLst/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  <a:tailEnd type="triangle" w="lg" len="lg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>
              <a:stCxn id="63" idx="2"/>
              <a:endCxn id="65" idx="0"/>
            </p:cNvCxnSpPr>
            <p:nvPr/>
          </p:nvCxnSpPr>
          <p:spPr>
            <a:xfrm>
              <a:off x="4050000" y="1439999"/>
              <a:ext cx="0" cy="1260001"/>
            </a:xfrm>
            <a:prstGeom prst="straightConnector1">
              <a:avLst/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  <a:tailEnd type="triangle" w="lg" len="lg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2" name="Connector: Elbow 81"/>
            <p:cNvCxnSpPr>
              <a:cxnSpLocks/>
              <a:stCxn id="63" idx="2"/>
            </p:cNvCxnSpPr>
            <p:nvPr/>
          </p:nvCxnSpPr>
          <p:spPr>
            <a:xfrm rot="16200000" flipH="1">
              <a:off x="4274947" y="1215051"/>
              <a:ext cx="968667" cy="1418561"/>
            </a:xfrm>
            <a:prstGeom prst="bentConnector2">
              <a:avLst/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3" name="Connector: Elbow 82"/>
            <p:cNvCxnSpPr>
              <a:cxnSpLocks/>
            </p:cNvCxnSpPr>
            <p:nvPr/>
          </p:nvCxnSpPr>
          <p:spPr>
            <a:xfrm rot="10800000" flipH="1" flipV="1">
              <a:off x="2879999" y="3059389"/>
              <a:ext cx="1170000" cy="2880000"/>
            </a:xfrm>
            <a:prstGeom prst="bentConnector4">
              <a:avLst>
                <a:gd name="adj1" fmla="val -19538"/>
                <a:gd name="adj2" fmla="val 86280"/>
              </a:avLst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  <a:tailEnd type="triangle" w="lg" len="lg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5" name="Connector: Elbow 84"/>
            <p:cNvCxnSpPr>
              <a:cxnSpLocks/>
              <a:stCxn id="66" idx="2"/>
            </p:cNvCxnSpPr>
            <p:nvPr/>
          </p:nvCxnSpPr>
          <p:spPr>
            <a:xfrm rot="16200000" flipH="1">
              <a:off x="6695582" y="1854417"/>
              <a:ext cx="106378" cy="5397543"/>
            </a:xfrm>
            <a:prstGeom prst="bentConnector2">
              <a:avLst/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  <a:tailEnd type="triangle" w="lg" len="lg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cxnSpLocks/>
            </p:cNvCxnSpPr>
            <p:nvPr/>
          </p:nvCxnSpPr>
          <p:spPr>
            <a:xfrm>
              <a:off x="5468561" y="2394941"/>
              <a:ext cx="0" cy="1145930"/>
            </a:xfrm>
            <a:prstGeom prst="line">
              <a:avLst/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  <a:tailEnd type="triangle" w="lg" len="lg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7" name="Connector: Elbow 86"/>
            <p:cNvCxnSpPr>
              <a:cxnSpLocks/>
              <a:endCxn id="66" idx="0"/>
            </p:cNvCxnSpPr>
            <p:nvPr/>
          </p:nvCxnSpPr>
          <p:spPr>
            <a:xfrm rot="10800000" flipV="1">
              <a:off x="4050001" y="3544018"/>
              <a:ext cx="1418561" cy="235982"/>
            </a:xfrm>
            <a:prstGeom prst="bentConnector2">
              <a:avLst/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  <a:tailEnd type="triangle" w="lg" len="lg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9" name="Connector: Elbow 88"/>
            <p:cNvCxnSpPr>
              <a:cxnSpLocks/>
              <a:stCxn id="67" idx="2"/>
              <a:endCxn id="68" idx="3"/>
            </p:cNvCxnSpPr>
            <p:nvPr/>
          </p:nvCxnSpPr>
          <p:spPr>
            <a:xfrm rot="5400000">
              <a:off x="6975001" y="3824999"/>
              <a:ext cx="720001" cy="4230001"/>
            </a:xfrm>
            <a:prstGeom prst="bentConnector2">
              <a:avLst/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  <a:tailEnd type="triangle" w="lg" len="lg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1" name="Connector: Elbow 90"/>
            <p:cNvCxnSpPr>
              <a:cxnSpLocks/>
              <a:stCxn id="64" idx="2"/>
            </p:cNvCxnSpPr>
            <p:nvPr/>
          </p:nvCxnSpPr>
          <p:spPr>
            <a:xfrm rot="5400000">
              <a:off x="5497525" y="2291969"/>
              <a:ext cx="1204445" cy="1300506"/>
            </a:xfrm>
            <a:prstGeom prst="bentConnector2">
              <a:avLst/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2" name="Connector: Elbow 91"/>
            <p:cNvCxnSpPr>
              <a:cxnSpLocks/>
              <a:stCxn id="63" idx="3"/>
              <a:endCxn id="67" idx="0"/>
            </p:cNvCxnSpPr>
            <p:nvPr/>
          </p:nvCxnSpPr>
          <p:spPr>
            <a:xfrm>
              <a:off x="5220000" y="1079999"/>
              <a:ext cx="4230001" cy="3780000"/>
            </a:xfrm>
            <a:prstGeom prst="bentConnector2">
              <a:avLst/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  <a:tailEnd type="triangle" w="lg" len="lg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>
              <a:cxnSpLocks/>
              <a:stCxn id="64" idx="3"/>
            </p:cNvCxnSpPr>
            <p:nvPr/>
          </p:nvCxnSpPr>
          <p:spPr>
            <a:xfrm>
              <a:off x="7920000" y="1980000"/>
              <a:ext cx="1527543" cy="0"/>
            </a:xfrm>
            <a:prstGeom prst="straightConnector1">
              <a:avLst/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  <a:tailEnd type="triangle" w="lg" len="lg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02" name="TextBox 101"/>
          <p:cNvSpPr txBox="1"/>
          <p:nvPr/>
        </p:nvSpPr>
        <p:spPr>
          <a:xfrm>
            <a:off x="7867807" y="1744337"/>
            <a:ext cx="33969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In-Lab</a:t>
            </a:r>
          </a:p>
        </p:txBody>
      </p:sp>
    </p:spTree>
    <p:extLst>
      <p:ext uri="{BB962C8B-B14F-4D97-AF65-F5344CB8AC3E}">
        <p14:creationId xmlns:p14="http://schemas.microsoft.com/office/powerpoint/2010/main" val="6480148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Augmented Reality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7850"/>
            <a:ext cx="6017787" cy="3772896"/>
          </a:xfrm>
        </p:spPr>
        <p:txBody>
          <a:bodyPr/>
          <a:lstStyle/>
          <a:p>
            <a:r>
              <a:rPr lang="en-GB" noProof="0" dirty="0"/>
              <a:t>New hardware Generation: ODG R-7</a:t>
            </a:r>
          </a:p>
          <a:p>
            <a:r>
              <a:rPr lang="en-GB" noProof="0" dirty="0"/>
              <a:t>New AR Toolchain: </a:t>
            </a:r>
            <a:r>
              <a:rPr lang="en-GB" noProof="0" dirty="0" err="1"/>
              <a:t>Vuforia</a:t>
            </a:r>
            <a:endParaRPr lang="en-GB" noProof="0" dirty="0"/>
          </a:p>
          <a:p>
            <a:pPr lvl="1">
              <a:buFont typeface="Wingdings" panose="05000000000000000000" pitchFamily="2" charset="2"/>
              <a:buChar char="à"/>
            </a:pPr>
            <a:r>
              <a:rPr lang="en-GB" noProof="0" dirty="0" err="1">
                <a:sym typeface="Wingdings" panose="05000000000000000000" pitchFamily="2" charset="2"/>
              </a:rPr>
              <a:t>Metaio</a:t>
            </a:r>
            <a:r>
              <a:rPr lang="en-GB" noProof="0" dirty="0">
                <a:sym typeface="Wingdings" panose="05000000000000000000" pitchFamily="2" charset="2"/>
              </a:rPr>
              <a:t> was sold and services were shut down</a:t>
            </a:r>
          </a:p>
          <a:p>
            <a:r>
              <a:rPr lang="en-GB" noProof="0" dirty="0">
                <a:sym typeface="Wingdings" panose="05000000000000000000" pitchFamily="2" charset="2"/>
              </a:rPr>
              <a:t>New application area: </a:t>
            </a:r>
            <a:r>
              <a:rPr lang="en-GB" noProof="0" dirty="0"/>
              <a:t>Passenger Compartment / Centre Console</a:t>
            </a:r>
            <a:endParaRPr lang="en-GB" noProof="0" dirty="0">
              <a:sym typeface="Wingdings" panose="05000000000000000000" pitchFamily="2" charset="2"/>
            </a:endParaRPr>
          </a:p>
          <a:p>
            <a:r>
              <a:rPr lang="en-GB" noProof="0" dirty="0">
                <a:sym typeface="Wingdings" panose="05000000000000000000" pitchFamily="2" charset="2"/>
              </a:rPr>
              <a:t>Current Status: Analysis of the results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Sebastian Felix Rauh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B767-65CD-4B1F-9A65-30CD74C55F13}" type="slidenum">
              <a:rPr lang="en-GB" smtClean="0"/>
              <a:t>36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5958113"/>
            <a:ext cx="778043" cy="315341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4541361" y="5958114"/>
            <a:ext cx="1512709" cy="315340"/>
            <a:chOff x="5599251" y="4487949"/>
            <a:chExt cx="1035874" cy="940184"/>
          </a:xfrm>
        </p:grpSpPr>
        <p:sp>
          <p:nvSpPr>
            <p:cNvPr id="9" name="Rectangle 8"/>
            <p:cNvSpPr/>
            <p:nvPr/>
          </p:nvSpPr>
          <p:spPr>
            <a:xfrm>
              <a:off x="5814703" y="4487949"/>
              <a:ext cx="175858" cy="9401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029418" y="4487949"/>
              <a:ext cx="176277" cy="9401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244552" y="4487949"/>
              <a:ext cx="175858" cy="9401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459267" y="4487949"/>
              <a:ext cx="175858" cy="9401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599251" y="4487949"/>
              <a:ext cx="175858" cy="94018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9817383" y="5958112"/>
            <a:ext cx="778043" cy="315341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10655580" y="5958112"/>
            <a:ext cx="1536420" cy="315341"/>
          </a:xfrm>
          <a:prstGeom prst="rect">
            <a:avLst/>
          </a:prstGeom>
          <a:solidFill>
            <a:srgbClr val="57844D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/>
              <a:t>In-Lab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14223" y="5958111"/>
            <a:ext cx="3643006" cy="315342"/>
          </a:xfrm>
          <a:prstGeom prst="rect">
            <a:avLst/>
          </a:prstGeom>
          <a:solidFill>
            <a:srgbClr val="57844D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/>
              <a:t>Calibration of the Driver Assistance System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38201" y="5958111"/>
            <a:ext cx="3643006" cy="315342"/>
          </a:xfrm>
          <a:prstGeom prst="rect">
            <a:avLst/>
          </a:prstGeom>
          <a:solidFill>
            <a:srgbClr val="57844D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/>
              <a:t>Functional Check and Initial Start-up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42604" y="5077754"/>
            <a:ext cx="1834201" cy="121747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/>
          <a:srcRect l="1341" t="6888" r="342" b="4916"/>
          <a:stretch/>
        </p:blipFill>
        <p:spPr>
          <a:xfrm>
            <a:off x="6855987" y="3178856"/>
            <a:ext cx="5157021" cy="2617488"/>
          </a:xfrm>
          <a:prstGeom prst="rect">
            <a:avLst/>
          </a:prstGeom>
        </p:spPr>
      </p:pic>
      <p:pic>
        <p:nvPicPr>
          <p:cNvPr id="1026" name="Picture 2" descr="Image result for ODG R-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02894" y="705289"/>
            <a:ext cx="3029009" cy="302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2612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1851" y="2888342"/>
            <a:ext cx="10515600" cy="1722077"/>
          </a:xfrm>
        </p:spPr>
        <p:txBody>
          <a:bodyPr>
            <a:normAutofit fontScale="90000"/>
          </a:bodyPr>
          <a:lstStyle/>
          <a:p>
            <a:r>
              <a:rPr lang="en-GB" noProof="0" dirty="0"/>
              <a:t>Access the Thesis on </a:t>
            </a:r>
            <a:r>
              <a:rPr lang="en-GB" dirty="0"/>
              <a:t>KTH DIVA</a:t>
            </a:r>
            <a:br>
              <a:rPr lang="en-GB" dirty="0"/>
            </a:br>
            <a:r>
              <a:rPr lang="en-GB" dirty="0">
                <a:hlinkClick r:id="rId2"/>
              </a:rPr>
              <a:t>http://urn.kb.se/resolve?urn=urn:nbn:se:kth:diva-206119</a:t>
            </a:r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Sebastian Felix Rauh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B767-65CD-4B1F-9A65-30CD74C55F13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835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7850"/>
            <a:ext cx="10932122" cy="4351338"/>
          </a:xfrm>
        </p:spPr>
        <p:txBody>
          <a:bodyPr>
            <a:normAutofit/>
          </a:bodyPr>
          <a:lstStyle/>
          <a:p>
            <a:r>
              <a:rPr lang="en-GB" noProof="0" dirty="0"/>
              <a:t>Access to the production line and its workers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en-GB" noProof="0" dirty="0">
                <a:sym typeface="Wingdings" panose="05000000000000000000" pitchFamily="2" charset="2"/>
              </a:rPr>
              <a:t>Include stakeholders from the very beginning</a:t>
            </a:r>
            <a:endParaRPr lang="en-GB" noProof="0" dirty="0"/>
          </a:p>
          <a:p>
            <a:endParaRPr lang="en-GB" noProof="0" dirty="0"/>
          </a:p>
          <a:p>
            <a:r>
              <a:rPr lang="en-GB" noProof="0" dirty="0"/>
              <a:t>Workers in industrial settings are often supported by “work instruction” systems</a:t>
            </a:r>
          </a:p>
          <a:p>
            <a:pPr lvl="1"/>
            <a:r>
              <a:rPr lang="en-GB" noProof="0" dirty="0"/>
              <a:t>Digital systems, relying on mobile devices like notebooks, hand-held terminals or stationary monitors </a:t>
            </a:r>
          </a:p>
          <a:p>
            <a:pPr lvl="1"/>
            <a:r>
              <a:rPr lang="en-GB" noProof="0" dirty="0"/>
              <a:t>Paper-based system, like step-by-step instructions</a:t>
            </a:r>
          </a:p>
          <a:p>
            <a:pPr marL="457200" lvl="1" indent="0">
              <a:buNone/>
            </a:pPr>
            <a:endParaRPr lang="en-GB" noProof="0" dirty="0"/>
          </a:p>
          <a:p>
            <a:pPr marL="0" indent="0">
              <a:buNone/>
            </a:pPr>
            <a:r>
              <a:rPr lang="en-GB" noProof="0" dirty="0">
                <a:sym typeface="Wingdings" panose="05000000000000000000" pitchFamily="2" charset="2"/>
              </a:rPr>
              <a:t> </a:t>
            </a:r>
            <a:r>
              <a:rPr lang="en-GB" noProof="0" dirty="0"/>
              <a:t>HWD may be used to enhance the way workers are guided</a:t>
            </a:r>
          </a:p>
          <a:p>
            <a:pPr marL="0" indent="0">
              <a:buNone/>
            </a:pPr>
            <a:endParaRPr lang="en-GB" noProof="0" dirty="0"/>
          </a:p>
          <a:p>
            <a:endParaRPr lang="en-GB" noProof="0" dirty="0"/>
          </a:p>
          <a:p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Sebastian Felix Rauh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B767-65CD-4B1F-9A65-30CD74C55F1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5377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noProof="0" dirty="0"/>
              <a:t>Research Objective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Sebastian Felix Rauh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B767-65CD-4B1F-9A65-30CD74C55F1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8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Research 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noProof="0" dirty="0"/>
              <a:t>Exploration of possibilities and limits modern HWDs open up</a:t>
            </a:r>
          </a:p>
          <a:p>
            <a:pPr marL="0" indent="0">
              <a:buNone/>
            </a:pPr>
            <a:endParaRPr lang="en-GB" noProof="0" dirty="0"/>
          </a:p>
          <a:p>
            <a:r>
              <a:rPr lang="en-GB" noProof="0" dirty="0"/>
              <a:t>for industrial applications to support workers</a:t>
            </a:r>
          </a:p>
          <a:p>
            <a:endParaRPr lang="en-GB" noProof="0" dirty="0"/>
          </a:p>
          <a:p>
            <a:r>
              <a:rPr lang="en-GB" noProof="0" dirty="0"/>
              <a:t>to inform HWD application designers, developers and other decision makers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Sebastian Felix Rauh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B767-65CD-4B1F-9A65-30CD74C55F1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935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noProof="0" dirty="0"/>
              <a:t>Studies with Head Worn Displays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Sebastian Felix Rauh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B767-65CD-4B1F-9A65-30CD74C55F1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029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Multiphase Project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Sebastian Felix Rauh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B767-65CD-4B1F-9A65-30CD74C55F13}" type="slidenum">
              <a:rPr lang="en-GB" smtClean="0"/>
              <a:t>7</a:t>
            </a:fld>
            <a:endParaRPr lang="en-GB"/>
          </a:p>
        </p:txBody>
      </p:sp>
      <p:grpSp>
        <p:nvGrpSpPr>
          <p:cNvPr id="59" name="Group 58"/>
          <p:cNvGrpSpPr/>
          <p:nvPr/>
        </p:nvGrpSpPr>
        <p:grpSpPr>
          <a:xfrm>
            <a:off x="721605" y="1746173"/>
            <a:ext cx="10457253" cy="4452566"/>
            <a:chOff x="1529946" y="31232"/>
            <a:chExt cx="9419994" cy="6712208"/>
          </a:xfrm>
        </p:grpSpPr>
        <p:sp>
          <p:nvSpPr>
            <p:cNvPr id="60" name="Rectangle 59"/>
            <p:cNvSpPr/>
            <p:nvPr/>
          </p:nvSpPr>
          <p:spPr>
            <a:xfrm>
              <a:off x="1620000" y="62213"/>
              <a:ext cx="9292769" cy="47271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620000" y="5759083"/>
              <a:ext cx="9292769" cy="98435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620000" y="3605751"/>
              <a:ext cx="9292769" cy="10777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880000" y="719999"/>
              <a:ext cx="2340000" cy="720000"/>
            </a:xfrm>
            <a:prstGeom prst="rect">
              <a:avLst/>
            </a:prstGeom>
            <a:solidFill>
              <a:srgbClr val="57844D"/>
            </a:solidFill>
            <a:ln w="28575">
              <a:solidFill>
                <a:srgbClr val="57844D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Initial Introduction of HWD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5580000" y="1620000"/>
              <a:ext cx="2340000" cy="720000"/>
            </a:xfrm>
            <a:prstGeom prst="rect">
              <a:avLst/>
            </a:prstGeom>
            <a:solidFill>
              <a:srgbClr val="57844D"/>
            </a:solidFill>
            <a:ln w="28575">
              <a:solidFill>
                <a:srgbClr val="57844D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HWD for Calibration Tasks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880000" y="2700000"/>
              <a:ext cx="2340000" cy="720000"/>
            </a:xfrm>
            <a:prstGeom prst="rect">
              <a:avLst/>
            </a:prstGeom>
            <a:solidFill>
              <a:srgbClr val="57844D"/>
            </a:solidFill>
            <a:ln w="28575">
              <a:solidFill>
                <a:srgbClr val="57844D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Augmented Reality I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2880000" y="3780000"/>
              <a:ext cx="2340000" cy="720000"/>
            </a:xfrm>
            <a:prstGeom prst="rect">
              <a:avLst/>
            </a:prstGeom>
            <a:solidFill>
              <a:srgbClr val="57844D"/>
            </a:solidFill>
            <a:ln w="28575">
              <a:solidFill>
                <a:srgbClr val="57844D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Optimising Energy Consumption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8280000" y="4859999"/>
              <a:ext cx="2340001" cy="720000"/>
            </a:xfrm>
            <a:prstGeom prst="rect">
              <a:avLst/>
            </a:prstGeom>
            <a:solidFill>
              <a:srgbClr val="57844D"/>
            </a:solidFill>
            <a:ln w="28575">
              <a:solidFill>
                <a:srgbClr val="57844D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HWD Benchmarking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2880000" y="5940000"/>
              <a:ext cx="2340000" cy="7200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>
                  <a:solidFill>
                    <a:schemeClr val="bg1"/>
                  </a:solidFill>
                </a:rPr>
                <a:t>Augmented Reality II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529947" y="540000"/>
              <a:ext cx="13807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i="1" dirty="0"/>
                <a:t>Phase I (a)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529947" y="3600000"/>
              <a:ext cx="13807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i="1" dirty="0"/>
                <a:t>Phase II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529947" y="4680000"/>
              <a:ext cx="13807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i="1" dirty="0"/>
                <a:t>Phase III</a:t>
              </a:r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1620000" y="540000"/>
              <a:ext cx="9329940" cy="5220000"/>
              <a:chOff x="1620000" y="540000"/>
              <a:chExt cx="9036000" cy="5220000"/>
            </a:xfrm>
          </p:grpSpPr>
          <p:cxnSp>
            <p:nvCxnSpPr>
              <p:cNvPr id="95" name="Straight Connector 94"/>
              <p:cNvCxnSpPr>
                <a:cxnSpLocks/>
              </p:cNvCxnSpPr>
              <p:nvPr/>
            </p:nvCxnSpPr>
            <p:spPr>
              <a:xfrm>
                <a:off x="1656000" y="2520000"/>
                <a:ext cx="9000000" cy="0"/>
              </a:xfrm>
              <a:prstGeom prst="line">
                <a:avLst/>
              </a:prstGeom>
              <a:ln>
                <a:solidFill>
                  <a:schemeClr val="bg2">
                    <a:lumMod val="25000"/>
                  </a:schemeClr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>
                <a:cxnSpLocks/>
              </p:cNvCxnSpPr>
              <p:nvPr/>
            </p:nvCxnSpPr>
            <p:spPr>
              <a:xfrm>
                <a:off x="1620000" y="3600000"/>
                <a:ext cx="9000000" cy="0"/>
              </a:xfrm>
              <a:prstGeom prst="line">
                <a:avLst/>
              </a:prstGeom>
              <a:ln>
                <a:solidFill>
                  <a:schemeClr val="bg2">
                    <a:lumMod val="25000"/>
                  </a:schemeClr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>
                <a:cxnSpLocks/>
              </p:cNvCxnSpPr>
              <p:nvPr/>
            </p:nvCxnSpPr>
            <p:spPr>
              <a:xfrm>
                <a:off x="1620000" y="4680000"/>
                <a:ext cx="9000000" cy="0"/>
              </a:xfrm>
              <a:prstGeom prst="line">
                <a:avLst/>
              </a:prstGeom>
              <a:ln>
                <a:solidFill>
                  <a:schemeClr val="bg2">
                    <a:lumMod val="25000"/>
                  </a:schemeClr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>
                <a:cxnSpLocks/>
              </p:cNvCxnSpPr>
              <p:nvPr/>
            </p:nvCxnSpPr>
            <p:spPr>
              <a:xfrm>
                <a:off x="1620000" y="5760000"/>
                <a:ext cx="9000000" cy="0"/>
              </a:xfrm>
              <a:prstGeom prst="line">
                <a:avLst/>
              </a:prstGeom>
              <a:ln>
                <a:solidFill>
                  <a:schemeClr val="bg2">
                    <a:lumMod val="25000"/>
                  </a:schemeClr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>
                <a:cxnSpLocks/>
              </p:cNvCxnSpPr>
              <p:nvPr/>
            </p:nvCxnSpPr>
            <p:spPr>
              <a:xfrm>
                <a:off x="1620000" y="540000"/>
                <a:ext cx="9000000" cy="0"/>
              </a:xfrm>
              <a:prstGeom prst="line">
                <a:avLst/>
              </a:prstGeom>
              <a:ln>
                <a:solidFill>
                  <a:schemeClr val="bg2">
                    <a:lumMod val="25000"/>
                  </a:schemeClr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3" name="TextBox 72"/>
            <p:cNvSpPr txBox="1"/>
            <p:nvPr/>
          </p:nvSpPr>
          <p:spPr>
            <a:xfrm>
              <a:off x="1529947" y="5760000"/>
              <a:ext cx="13807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i="1" dirty="0"/>
                <a:t>Future Work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529946" y="2520000"/>
              <a:ext cx="13807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i="1" dirty="0"/>
                <a:t>Phase I (b)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735245" y="31232"/>
              <a:ext cx="2629510" cy="4639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i="1" dirty="0"/>
                <a:t>Initial Start-Up and Functional Check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220000" y="31232"/>
              <a:ext cx="3060000" cy="4639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i="1" dirty="0"/>
                <a:t>Driver Assistance System Calibration Bay</a:t>
              </a:r>
            </a:p>
          </p:txBody>
        </p:sp>
        <p:cxnSp>
          <p:nvCxnSpPr>
            <p:cNvPr id="78" name="Connector: Elbow 77"/>
            <p:cNvCxnSpPr>
              <a:stCxn id="63" idx="3"/>
              <a:endCxn id="64" idx="0"/>
            </p:cNvCxnSpPr>
            <p:nvPr/>
          </p:nvCxnSpPr>
          <p:spPr>
            <a:xfrm>
              <a:off x="5220000" y="1079999"/>
              <a:ext cx="1530000" cy="540001"/>
            </a:xfrm>
            <a:prstGeom prst="bentConnector2">
              <a:avLst/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  <a:tailEnd type="triangle" w="lg" len="lg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>
              <a:stCxn id="63" idx="2"/>
              <a:endCxn id="65" idx="0"/>
            </p:cNvCxnSpPr>
            <p:nvPr/>
          </p:nvCxnSpPr>
          <p:spPr>
            <a:xfrm>
              <a:off x="4050000" y="1439999"/>
              <a:ext cx="0" cy="1260001"/>
            </a:xfrm>
            <a:prstGeom prst="straightConnector1">
              <a:avLst/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  <a:tailEnd type="triangle" w="lg" len="lg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2" name="Connector: Elbow 81"/>
            <p:cNvCxnSpPr>
              <a:cxnSpLocks/>
              <a:stCxn id="63" idx="2"/>
            </p:cNvCxnSpPr>
            <p:nvPr/>
          </p:nvCxnSpPr>
          <p:spPr>
            <a:xfrm rot="16200000" flipH="1">
              <a:off x="4274947" y="1215051"/>
              <a:ext cx="968667" cy="1418561"/>
            </a:xfrm>
            <a:prstGeom prst="bentConnector2">
              <a:avLst/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3" name="Connector: Elbow 82"/>
            <p:cNvCxnSpPr>
              <a:cxnSpLocks/>
            </p:cNvCxnSpPr>
            <p:nvPr/>
          </p:nvCxnSpPr>
          <p:spPr>
            <a:xfrm rot="10800000" flipH="1" flipV="1">
              <a:off x="2879999" y="3059389"/>
              <a:ext cx="1170000" cy="2880000"/>
            </a:xfrm>
            <a:prstGeom prst="bentConnector4">
              <a:avLst>
                <a:gd name="adj1" fmla="val -19538"/>
                <a:gd name="adj2" fmla="val 86280"/>
              </a:avLst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  <a:tailEnd type="triangle" w="lg" len="lg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5" name="Connector: Elbow 84"/>
            <p:cNvCxnSpPr>
              <a:cxnSpLocks/>
              <a:stCxn id="66" idx="2"/>
            </p:cNvCxnSpPr>
            <p:nvPr/>
          </p:nvCxnSpPr>
          <p:spPr>
            <a:xfrm rot="16200000" flipH="1">
              <a:off x="6695582" y="1854417"/>
              <a:ext cx="106378" cy="5397543"/>
            </a:xfrm>
            <a:prstGeom prst="bentConnector2">
              <a:avLst/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  <a:tailEnd type="triangle" w="lg" len="lg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cxnSpLocks/>
            </p:cNvCxnSpPr>
            <p:nvPr/>
          </p:nvCxnSpPr>
          <p:spPr>
            <a:xfrm>
              <a:off x="5468561" y="2394941"/>
              <a:ext cx="0" cy="1145930"/>
            </a:xfrm>
            <a:prstGeom prst="line">
              <a:avLst/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  <a:tailEnd type="triangle" w="lg" len="lg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7" name="Connector: Elbow 86"/>
            <p:cNvCxnSpPr>
              <a:cxnSpLocks/>
              <a:endCxn id="66" idx="0"/>
            </p:cNvCxnSpPr>
            <p:nvPr/>
          </p:nvCxnSpPr>
          <p:spPr>
            <a:xfrm rot="10800000" flipV="1">
              <a:off x="4050001" y="3544018"/>
              <a:ext cx="1418561" cy="235982"/>
            </a:xfrm>
            <a:prstGeom prst="bentConnector2">
              <a:avLst/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  <a:tailEnd type="triangle" w="lg" len="lg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V="1">
              <a:off x="5385741" y="3559712"/>
              <a:ext cx="216000" cy="119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ctor: Elbow 88"/>
            <p:cNvCxnSpPr>
              <a:cxnSpLocks/>
              <a:stCxn id="67" idx="2"/>
              <a:endCxn id="68" idx="3"/>
            </p:cNvCxnSpPr>
            <p:nvPr/>
          </p:nvCxnSpPr>
          <p:spPr>
            <a:xfrm rot="5400000">
              <a:off x="6975001" y="3824999"/>
              <a:ext cx="720001" cy="4230001"/>
            </a:xfrm>
            <a:prstGeom prst="bentConnector2">
              <a:avLst/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  <a:tailEnd type="triangle" w="lg" len="lg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1" name="Connector: Elbow 90"/>
            <p:cNvCxnSpPr>
              <a:cxnSpLocks/>
              <a:stCxn id="64" idx="2"/>
            </p:cNvCxnSpPr>
            <p:nvPr/>
          </p:nvCxnSpPr>
          <p:spPr>
            <a:xfrm rot="5400000">
              <a:off x="5497525" y="2291969"/>
              <a:ext cx="1204445" cy="1300506"/>
            </a:xfrm>
            <a:prstGeom prst="bentConnector2">
              <a:avLst/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  <a:tailEnd type="none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2" name="Connector: Elbow 91"/>
            <p:cNvCxnSpPr>
              <a:cxnSpLocks/>
              <a:stCxn id="63" idx="3"/>
              <a:endCxn id="67" idx="0"/>
            </p:cNvCxnSpPr>
            <p:nvPr/>
          </p:nvCxnSpPr>
          <p:spPr>
            <a:xfrm>
              <a:off x="5220000" y="1079999"/>
              <a:ext cx="4230001" cy="3780000"/>
            </a:xfrm>
            <a:prstGeom prst="bentConnector2">
              <a:avLst/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  <a:tailEnd type="triangle" w="lg" len="lg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>
              <a:cxnSpLocks/>
              <a:stCxn id="64" idx="3"/>
            </p:cNvCxnSpPr>
            <p:nvPr/>
          </p:nvCxnSpPr>
          <p:spPr>
            <a:xfrm>
              <a:off x="7920000" y="1980000"/>
              <a:ext cx="1527543" cy="0"/>
            </a:xfrm>
            <a:prstGeom prst="straightConnector1">
              <a:avLst/>
            </a:prstGeom>
            <a:ln w="28575">
              <a:solidFill>
                <a:schemeClr val="accent3">
                  <a:lumMod val="60000"/>
                  <a:lumOff val="40000"/>
                </a:schemeClr>
              </a:solidFill>
              <a:tailEnd type="triangle" w="lg" len="lg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02" name="TextBox 101"/>
          <p:cNvSpPr txBox="1"/>
          <p:nvPr/>
        </p:nvSpPr>
        <p:spPr>
          <a:xfrm>
            <a:off x="7867807" y="1744337"/>
            <a:ext cx="33969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i="1" dirty="0"/>
              <a:t>In-Lab</a:t>
            </a:r>
          </a:p>
        </p:txBody>
      </p:sp>
    </p:spTree>
    <p:extLst>
      <p:ext uri="{BB962C8B-B14F-4D97-AF65-F5344CB8AC3E}">
        <p14:creationId xmlns:p14="http://schemas.microsoft.com/office/powerpoint/2010/main" val="2009266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Initial Start-Up and Functional Check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7850"/>
            <a:ext cx="10515600" cy="4351338"/>
          </a:xfrm>
        </p:spPr>
        <p:txBody>
          <a:bodyPr>
            <a:normAutofit/>
          </a:bodyPr>
          <a:lstStyle/>
          <a:p>
            <a:r>
              <a:rPr lang="en-GB" noProof="0" dirty="0"/>
              <a:t>Manually and automatically executed functional tasks</a:t>
            </a:r>
          </a:p>
          <a:p>
            <a:pPr lvl="1"/>
            <a:r>
              <a:rPr lang="en-GB" noProof="0" dirty="0"/>
              <a:t>Start-up of the engine </a:t>
            </a:r>
            <a:r>
              <a:rPr lang="en-GB" noProof="0" dirty="0">
                <a:sym typeface="Wingdings" panose="05000000000000000000" pitchFamily="2" charset="2"/>
              </a:rPr>
              <a:t> e.g. measurements of exhaust gases</a:t>
            </a:r>
          </a:p>
          <a:p>
            <a:pPr lvl="1"/>
            <a:r>
              <a:rPr lang="en-GB" noProof="0" dirty="0"/>
              <a:t>Testing of control devices</a:t>
            </a:r>
          </a:p>
          <a:p>
            <a:pPr lvl="1"/>
            <a:r>
              <a:rPr lang="en-GB" noProof="0" dirty="0"/>
              <a:t>Build quality</a:t>
            </a:r>
          </a:p>
          <a:p>
            <a:pPr lvl="1"/>
            <a:endParaRPr lang="en-GB" noProof="0" dirty="0"/>
          </a:p>
          <a:p>
            <a:r>
              <a:rPr lang="en-GB" noProof="0" dirty="0"/>
              <a:t>Task with repetitive steps with little / no flexibility </a:t>
            </a:r>
          </a:p>
          <a:p>
            <a:endParaRPr lang="en-GB" noProof="0" dirty="0"/>
          </a:p>
          <a:p>
            <a:pPr marL="0" indent="0">
              <a:buNone/>
            </a:pPr>
            <a:endParaRPr lang="en-GB" noProof="0" dirty="0"/>
          </a:p>
          <a:p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Sebastian Felix Rauh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4B767-65CD-4B1F-9A65-30CD74C55F1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464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2227</Words>
  <Application>Microsoft Office PowerPoint</Application>
  <PresentationFormat>Widescreen</PresentationFormat>
  <Paragraphs>452</Paragraphs>
  <Slides>38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Calibri Light</vt:lpstr>
      <vt:lpstr>Wingdings</vt:lpstr>
      <vt:lpstr>Office Theme</vt:lpstr>
      <vt:lpstr>Exploring the Potential of Head Worn Displays for Manual Work Tasks in Industrial Environments</vt:lpstr>
      <vt:lpstr>Introduction</vt:lpstr>
      <vt:lpstr>The Industrial Environment </vt:lpstr>
      <vt:lpstr>Motivation</vt:lpstr>
      <vt:lpstr>Research Objective</vt:lpstr>
      <vt:lpstr>Research Objective</vt:lpstr>
      <vt:lpstr>Studies with Head Worn Displays</vt:lpstr>
      <vt:lpstr>Multiphase Project</vt:lpstr>
      <vt:lpstr>Initial Start-Up and Functional Check</vt:lpstr>
      <vt:lpstr>Initial Start-Up and Functional Check</vt:lpstr>
      <vt:lpstr>Initial Start-Up and Functional Check</vt:lpstr>
      <vt:lpstr>Calibration of the Driver Assistance System</vt:lpstr>
      <vt:lpstr>Calibration of the Driver Assistance System</vt:lpstr>
      <vt:lpstr>Set-up on the Conveyer Belt</vt:lpstr>
      <vt:lpstr>Initial Introduction of Head Worn Displays</vt:lpstr>
      <vt:lpstr>Initial Introduction of Head Worn Displays</vt:lpstr>
      <vt:lpstr>Initial Introduction of Head Worn Displays</vt:lpstr>
      <vt:lpstr>HWD for Calibration Tasks</vt:lpstr>
      <vt:lpstr>HWD for Calibration Tasks</vt:lpstr>
      <vt:lpstr>HWD for Calibration Tasks</vt:lpstr>
      <vt:lpstr>Augmented Reality I</vt:lpstr>
      <vt:lpstr>Augmented Reality I</vt:lpstr>
      <vt:lpstr>Augmented Reality I</vt:lpstr>
      <vt:lpstr>Optimising Energy Consumption</vt:lpstr>
      <vt:lpstr>Optimising Energy Consumption</vt:lpstr>
      <vt:lpstr>Optimising Energy Consumption</vt:lpstr>
      <vt:lpstr>Optimising Energy Consumption</vt:lpstr>
      <vt:lpstr>Head Worn Display Benchmarking</vt:lpstr>
      <vt:lpstr>Head Worn Display Benchmarking</vt:lpstr>
      <vt:lpstr>Head Worn Display Benchmarking</vt:lpstr>
      <vt:lpstr>Head Worn Display Benchmarking</vt:lpstr>
      <vt:lpstr>Head Worn Display Benchmarking</vt:lpstr>
      <vt:lpstr>Review on the Studies</vt:lpstr>
      <vt:lpstr>Issues with the used HWD </vt:lpstr>
      <vt:lpstr>Major Findings  </vt:lpstr>
      <vt:lpstr>Overview</vt:lpstr>
      <vt:lpstr>Augmented Reality II</vt:lpstr>
      <vt:lpstr>Access the Thesis on KTH DIVA http://urn.kb.se/resolve?urn=urn:nbn:se:kth:diva-206119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Sebastian  Rauh</dc:creator>
  <cp:lastModifiedBy>Sebastian  Rauh</cp:lastModifiedBy>
  <cp:revision>169</cp:revision>
  <cp:lastPrinted>2017-04-28T14:45:14Z</cp:lastPrinted>
  <dcterms:created xsi:type="dcterms:W3CDTF">2017-04-20T12:51:03Z</dcterms:created>
  <dcterms:modified xsi:type="dcterms:W3CDTF">2018-04-29T15:31:55Z</dcterms:modified>
</cp:coreProperties>
</file>